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5"/>
  </p:notesMasterIdLst>
  <p:sldIdLst>
    <p:sldId id="354" r:id="rId2"/>
    <p:sldId id="262" r:id="rId3"/>
    <p:sldId id="263" r:id="rId4"/>
    <p:sldId id="264" r:id="rId5"/>
    <p:sldId id="265" r:id="rId6"/>
    <p:sldId id="266" r:id="rId7"/>
    <p:sldId id="267" r:id="rId8"/>
    <p:sldId id="268" r:id="rId9"/>
    <p:sldId id="269" r:id="rId10"/>
    <p:sldId id="270" r:id="rId11"/>
    <p:sldId id="271" r:id="rId12"/>
    <p:sldId id="276" r:id="rId13"/>
    <p:sldId id="277" r:id="rId14"/>
    <p:sldId id="278" r:id="rId15"/>
    <p:sldId id="279" r:id="rId16"/>
    <p:sldId id="280" r:id="rId17"/>
    <p:sldId id="281" r:id="rId18"/>
    <p:sldId id="282" r:id="rId19"/>
    <p:sldId id="283" r:id="rId20"/>
    <p:sldId id="284" r:id="rId21"/>
    <p:sldId id="285" r:id="rId22"/>
    <p:sldId id="429" r:id="rId23"/>
    <p:sldId id="288" r:id="rId24"/>
    <p:sldId id="289" r:id="rId25"/>
    <p:sldId id="290" r:id="rId26"/>
    <p:sldId id="291" r:id="rId27"/>
    <p:sldId id="292" r:id="rId28"/>
    <p:sldId id="293" r:id="rId29"/>
    <p:sldId id="294" r:id="rId30"/>
    <p:sldId id="295" r:id="rId31"/>
    <p:sldId id="296" r:id="rId32"/>
    <p:sldId id="298" r:id="rId33"/>
    <p:sldId id="303" r:id="rId34"/>
    <p:sldId id="306" r:id="rId35"/>
    <p:sldId id="307" r:id="rId36"/>
    <p:sldId id="308" r:id="rId37"/>
    <p:sldId id="309" r:id="rId38"/>
    <p:sldId id="310" r:id="rId39"/>
    <p:sldId id="311" r:id="rId40"/>
    <p:sldId id="312" r:id="rId41"/>
    <p:sldId id="313" r:id="rId42"/>
    <p:sldId id="314" r:id="rId43"/>
    <p:sldId id="315" r:id="rId44"/>
    <p:sldId id="316" r:id="rId45"/>
    <p:sldId id="322" r:id="rId46"/>
    <p:sldId id="323" r:id="rId47"/>
    <p:sldId id="324" r:id="rId48"/>
    <p:sldId id="325" r:id="rId49"/>
    <p:sldId id="326" r:id="rId50"/>
    <p:sldId id="327" r:id="rId51"/>
    <p:sldId id="328" r:id="rId52"/>
    <p:sldId id="329" r:id="rId53"/>
    <p:sldId id="330" r:id="rId54"/>
    <p:sldId id="331" r:id="rId55"/>
    <p:sldId id="332" r:id="rId56"/>
    <p:sldId id="333" r:id="rId57"/>
    <p:sldId id="334" r:id="rId58"/>
    <p:sldId id="335" r:id="rId59"/>
    <p:sldId id="336" r:id="rId60"/>
    <p:sldId id="337" r:id="rId61"/>
    <p:sldId id="338" r:id="rId62"/>
    <p:sldId id="456" r:id="rId63"/>
    <p:sldId id="454" r:id="rId64"/>
    <p:sldId id="339" r:id="rId65"/>
    <p:sldId id="340" r:id="rId66"/>
    <p:sldId id="341" r:id="rId67"/>
    <p:sldId id="342" r:id="rId68"/>
    <p:sldId id="345" r:id="rId69"/>
    <p:sldId id="346" r:id="rId70"/>
    <p:sldId id="347" r:id="rId71"/>
    <p:sldId id="348" r:id="rId72"/>
    <p:sldId id="349" r:id="rId73"/>
    <p:sldId id="350" r:id="rId74"/>
    <p:sldId id="351" r:id="rId75"/>
    <p:sldId id="352" r:id="rId76"/>
    <p:sldId id="359" r:id="rId77"/>
    <p:sldId id="360" r:id="rId78"/>
    <p:sldId id="361" r:id="rId79"/>
    <p:sldId id="362" r:id="rId80"/>
    <p:sldId id="363" r:id="rId81"/>
    <p:sldId id="364" r:id="rId82"/>
    <p:sldId id="365" r:id="rId83"/>
    <p:sldId id="366" r:id="rId84"/>
    <p:sldId id="367" r:id="rId85"/>
    <p:sldId id="368" r:id="rId86"/>
    <p:sldId id="369" r:id="rId87"/>
    <p:sldId id="449" r:id="rId88"/>
    <p:sldId id="450" r:id="rId89"/>
    <p:sldId id="372" r:id="rId90"/>
    <p:sldId id="373" r:id="rId91"/>
    <p:sldId id="374" r:id="rId92"/>
    <p:sldId id="375" r:id="rId93"/>
    <p:sldId id="378" r:id="rId94"/>
    <p:sldId id="379" r:id="rId95"/>
    <p:sldId id="380" r:id="rId96"/>
    <p:sldId id="381" r:id="rId97"/>
    <p:sldId id="382" r:id="rId98"/>
    <p:sldId id="383" r:id="rId99"/>
    <p:sldId id="384" r:id="rId100"/>
    <p:sldId id="385" r:id="rId101"/>
    <p:sldId id="386" r:id="rId102"/>
    <p:sldId id="387" r:id="rId103"/>
    <p:sldId id="388" r:id="rId104"/>
    <p:sldId id="389" r:id="rId105"/>
    <p:sldId id="390" r:id="rId106"/>
    <p:sldId id="393" r:id="rId107"/>
    <p:sldId id="394" r:id="rId108"/>
    <p:sldId id="395" r:id="rId109"/>
    <p:sldId id="396" r:id="rId110"/>
    <p:sldId id="432" r:id="rId111"/>
    <p:sldId id="433" r:id="rId112"/>
    <p:sldId id="434" r:id="rId113"/>
    <p:sldId id="435" r:id="rId114"/>
    <p:sldId id="436" r:id="rId115"/>
    <p:sldId id="457" r:id="rId116"/>
    <p:sldId id="458" r:id="rId117"/>
    <p:sldId id="437" r:id="rId118"/>
    <p:sldId id="438" r:id="rId119"/>
    <p:sldId id="439" r:id="rId120"/>
    <p:sldId id="440" r:id="rId121"/>
    <p:sldId id="441" r:id="rId122"/>
    <p:sldId id="399" r:id="rId123"/>
    <p:sldId id="400" r:id="rId124"/>
    <p:sldId id="401" r:id="rId125"/>
    <p:sldId id="402" r:id="rId126"/>
    <p:sldId id="403" r:id="rId127"/>
    <p:sldId id="404" r:id="rId128"/>
    <p:sldId id="405" r:id="rId129"/>
    <p:sldId id="406" r:id="rId130"/>
    <p:sldId id="407" r:id="rId131"/>
    <p:sldId id="408" r:id="rId132"/>
    <p:sldId id="409" r:id="rId133"/>
    <p:sldId id="410" r:id="rId134"/>
    <p:sldId id="411" r:id="rId135"/>
    <p:sldId id="412" r:id="rId136"/>
    <p:sldId id="415" r:id="rId137"/>
    <p:sldId id="416" r:id="rId138"/>
    <p:sldId id="417" r:id="rId139"/>
    <p:sldId id="418" r:id="rId140"/>
    <p:sldId id="451" r:id="rId141"/>
    <p:sldId id="453" r:id="rId142"/>
    <p:sldId id="452" r:id="rId143"/>
    <p:sldId id="430" r:id="rId144"/>
    <p:sldId id="421" r:id="rId145"/>
    <p:sldId id="422" r:id="rId146"/>
    <p:sldId id="431" r:id="rId147"/>
    <p:sldId id="423" r:id="rId148"/>
    <p:sldId id="424" r:id="rId149"/>
    <p:sldId id="425" r:id="rId150"/>
    <p:sldId id="426" r:id="rId151"/>
    <p:sldId id="427" r:id="rId152"/>
    <p:sldId id="428" r:id="rId153"/>
    <p:sldId id="355" r:id="rId1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itya Chauhan" initials="" lastIdx="1" clrIdx="0"/>
  <p:cmAuthor id="2" name="Thangaraju Balasubramanian" initials="" lastIdx="1" clrIdx="1"/>
  <p:cmAuthor id="3" name="Sharma Swati" initials="" lastIdx="1" clrIdx="2"/>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7" d="100"/>
          <a:sy n="87" d="100"/>
        </p:scale>
        <p:origin x="528" y="58"/>
      </p:cViewPr>
      <p:guideLst/>
    </p:cSldViewPr>
  </p:slideViewPr>
  <p:notesTextViewPr>
    <p:cViewPr>
      <p:scale>
        <a:sx n="3" d="2"/>
        <a:sy n="3" d="2"/>
      </p:scale>
      <p:origin x="0" y="0"/>
    </p:cViewPr>
  </p:notesTextViewPr>
  <p:sorterViewPr>
    <p:cViewPr>
      <p:scale>
        <a:sx n="116" d="100"/>
        <a:sy n="116" d="100"/>
      </p:scale>
      <p:origin x="0" y="0"/>
    </p:cViewPr>
  </p:sorterViewPr>
  <p:notesViewPr>
    <p:cSldViewPr snapToGrid="0">
      <p:cViewPr varScale="1">
        <p:scale>
          <a:sx n="66" d="100"/>
          <a:sy n="66" d="100"/>
        </p:scale>
        <p:origin x="3134" y="4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commentAuthors" Target="commentAuthor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2C5749-A917-40E4-B9CC-0BAD2B37FFF7}" type="datetimeFigureOut">
              <a:rPr lang="en-US" smtClean="0"/>
              <a:t>10/1/2023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8BD783-E8D8-4BA9-B31D-AB52C1ECBEBC}" type="slidenum">
              <a:rPr lang="en-US" smtClean="0"/>
              <a:t>‹#›</a:t>
            </a:fld>
            <a:endParaRPr lang="en-US"/>
          </a:p>
        </p:txBody>
      </p:sp>
    </p:spTree>
    <p:extLst>
      <p:ext uri="{BB962C8B-B14F-4D97-AF65-F5344CB8AC3E}">
        <p14:creationId xmlns:p14="http://schemas.microsoft.com/office/powerpoint/2010/main" val="3896565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c96debfe75_2_12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14" name="Google Shape;1214;gc96debfe75_2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48907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c96debfe75_2_12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“A mistake in coding is called Error, error found by tester is called Defect, defect accepted by development team then it is called Bug, build does not meet the requirements then it is Failure.”</a:t>
            </a:r>
          </a:p>
          <a:p>
            <a:r>
              <a:rPr lang="en-US" b="1" dirty="0" smtClean="0"/>
              <a:t>Verification</a:t>
            </a:r>
            <a:r>
              <a:rPr lang="en-US" dirty="0" smtClean="0"/>
              <a:t> </a:t>
            </a:r>
            <a:r>
              <a:rPr lang="en-US" dirty="0"/>
              <a:t>is the process of determining: Whether output of one phase of development conforms to its previous phase.</a:t>
            </a:r>
          </a:p>
          <a:p>
            <a:r>
              <a:rPr lang="en-US" b="1" dirty="0"/>
              <a:t>Validation</a:t>
            </a:r>
            <a:r>
              <a:rPr lang="en-US" dirty="0"/>
              <a:t> is the process of determining: Whether a fully developed system conforms to its SRS document.</a:t>
            </a:r>
          </a:p>
          <a:p>
            <a:r>
              <a:rPr lang="en-US" b="1" dirty="0"/>
              <a:t>Integration test</a:t>
            </a:r>
            <a:r>
              <a:rPr lang="en-US" dirty="0"/>
              <a:t>: After different modules of a system have been coded and unit tested and then modules are integrated in steps according to an integration plan.</a:t>
            </a:r>
          </a:p>
          <a:p>
            <a:r>
              <a:rPr lang="en-US" b="1" dirty="0"/>
              <a:t>Acceptance Test</a:t>
            </a:r>
            <a:r>
              <a:rPr lang="en-US" dirty="0"/>
              <a:t>: System testing performed by the customer himself: to determine whether the system should be accepted or rejected. Test software with the client’s environment and real data, performed by the SQA team in the presence of client representatives, or an independent SQA team hired by the client</a:t>
            </a:r>
            <a:endParaRPr dirty="0"/>
          </a:p>
        </p:txBody>
      </p:sp>
      <p:sp>
        <p:nvSpPr>
          <p:cNvPr id="1269" name="Google Shape;1269;gc96debfe75_2_1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3923691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c97bf61353_0_22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17" name="Google Shape;1417;gc97bf61353_0_2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0357469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3"/>
        <p:cNvGrpSpPr/>
        <p:nvPr/>
      </p:nvGrpSpPr>
      <p:grpSpPr>
        <a:xfrm>
          <a:off x="0" y="0"/>
          <a:ext cx="0" cy="0"/>
          <a:chOff x="0" y="0"/>
          <a:chExt cx="0" cy="0"/>
        </a:xfrm>
      </p:grpSpPr>
      <p:sp>
        <p:nvSpPr>
          <p:cNvPr id="1424" name="Google Shape;1424;gc97bf61353_0_22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5" name="Google Shape;1425;gc97bf61353_0_2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019596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gc97bf61353_0_22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45" name="Google Shape;1445;gc97bf61353_0_2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4376162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0"/>
        <p:cNvGrpSpPr/>
        <p:nvPr/>
      </p:nvGrpSpPr>
      <p:grpSpPr>
        <a:xfrm>
          <a:off x="0" y="0"/>
          <a:ext cx="0" cy="0"/>
          <a:chOff x="0" y="0"/>
          <a:chExt cx="0" cy="0"/>
        </a:xfrm>
      </p:grpSpPr>
      <p:sp>
        <p:nvSpPr>
          <p:cNvPr id="1451" name="Google Shape;1451;gc97bf61353_0_22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52" name="Google Shape;1452;gc97bf61353_0_2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1502378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7"/>
        <p:cNvGrpSpPr/>
        <p:nvPr/>
      </p:nvGrpSpPr>
      <p:grpSpPr>
        <a:xfrm>
          <a:off x="0" y="0"/>
          <a:ext cx="0" cy="0"/>
          <a:chOff x="0" y="0"/>
          <a:chExt cx="0" cy="0"/>
        </a:xfrm>
      </p:grpSpPr>
      <p:sp>
        <p:nvSpPr>
          <p:cNvPr id="1458" name="Google Shape;1458;gc97bf61353_0_229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59" name="Google Shape;1459;gc97bf61353_0_2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444227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c97bf61353_0_22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66" name="Google Shape;1466;gc97bf61353_0_2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6007037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3"/>
        <p:cNvGrpSpPr/>
        <p:nvPr/>
      </p:nvGrpSpPr>
      <p:grpSpPr>
        <a:xfrm>
          <a:off x="0" y="0"/>
          <a:ext cx="0" cy="0"/>
          <a:chOff x="0" y="0"/>
          <a:chExt cx="0" cy="0"/>
        </a:xfrm>
      </p:grpSpPr>
      <p:sp>
        <p:nvSpPr>
          <p:cNvPr id="1694" name="Google Shape;1694;gc97bf61353_0_69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95" name="Google Shape;1695;gc97bf61353_0_69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6798967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3"/>
        <p:cNvGrpSpPr/>
        <p:nvPr/>
      </p:nvGrpSpPr>
      <p:grpSpPr>
        <a:xfrm>
          <a:off x="0" y="0"/>
          <a:ext cx="0" cy="0"/>
          <a:chOff x="0" y="0"/>
          <a:chExt cx="0" cy="0"/>
        </a:xfrm>
      </p:grpSpPr>
      <p:sp>
        <p:nvSpPr>
          <p:cNvPr id="1694" name="Google Shape;1694;gc97bf61353_0_69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95" name="Google Shape;1695;gc97bf61353_0_69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3206653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3"/>
        <p:cNvGrpSpPr/>
        <p:nvPr/>
      </p:nvGrpSpPr>
      <p:grpSpPr>
        <a:xfrm>
          <a:off x="0" y="0"/>
          <a:ext cx="0" cy="0"/>
          <a:chOff x="0" y="0"/>
          <a:chExt cx="0" cy="0"/>
        </a:xfrm>
      </p:grpSpPr>
      <p:sp>
        <p:nvSpPr>
          <p:cNvPr id="1694" name="Google Shape;1694;gc97bf61353_0_69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95" name="Google Shape;1695;gc97bf61353_0_69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6873336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3"/>
        <p:cNvGrpSpPr/>
        <p:nvPr/>
      </p:nvGrpSpPr>
      <p:grpSpPr>
        <a:xfrm>
          <a:off x="0" y="0"/>
          <a:ext cx="0" cy="0"/>
          <a:chOff x="0" y="0"/>
          <a:chExt cx="0" cy="0"/>
        </a:xfrm>
      </p:grpSpPr>
      <p:sp>
        <p:nvSpPr>
          <p:cNvPr id="1694" name="Google Shape;1694;gc97bf61353_0_69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95" name="Google Shape;1695;gc97bf61353_0_69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09475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gc96debfe75_2_12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77" name="Google Shape;1277;gc96debfe75_2_1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0577687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3"/>
        <p:cNvGrpSpPr/>
        <p:nvPr/>
      </p:nvGrpSpPr>
      <p:grpSpPr>
        <a:xfrm>
          <a:off x="0" y="0"/>
          <a:ext cx="0" cy="0"/>
          <a:chOff x="0" y="0"/>
          <a:chExt cx="0" cy="0"/>
        </a:xfrm>
      </p:grpSpPr>
      <p:sp>
        <p:nvSpPr>
          <p:cNvPr id="1694" name="Google Shape;1694;gc97bf61353_0_69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95" name="Google Shape;1695;gc97bf61353_0_69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0050482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3"/>
        <p:cNvGrpSpPr/>
        <p:nvPr/>
      </p:nvGrpSpPr>
      <p:grpSpPr>
        <a:xfrm>
          <a:off x="0" y="0"/>
          <a:ext cx="0" cy="0"/>
          <a:chOff x="0" y="0"/>
          <a:chExt cx="0" cy="0"/>
        </a:xfrm>
      </p:grpSpPr>
      <p:sp>
        <p:nvSpPr>
          <p:cNvPr id="1694" name="Google Shape;1694;gc97bf61353_0_69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95" name="Google Shape;1695;gc97bf61353_0_69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585575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3"/>
        <p:cNvGrpSpPr/>
        <p:nvPr/>
      </p:nvGrpSpPr>
      <p:grpSpPr>
        <a:xfrm>
          <a:off x="0" y="0"/>
          <a:ext cx="0" cy="0"/>
          <a:chOff x="0" y="0"/>
          <a:chExt cx="0" cy="0"/>
        </a:xfrm>
      </p:grpSpPr>
      <p:sp>
        <p:nvSpPr>
          <p:cNvPr id="1694" name="Google Shape;1694;gc97bf61353_0_69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95" name="Google Shape;1695;gc97bf61353_0_69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4908019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c97bf61353_0_35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73" name="Google Shape;1473;gc97bf61353_0_3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5347273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7"/>
        <p:cNvGrpSpPr/>
        <p:nvPr/>
      </p:nvGrpSpPr>
      <p:grpSpPr>
        <a:xfrm>
          <a:off x="0" y="0"/>
          <a:ext cx="0" cy="0"/>
          <a:chOff x="0" y="0"/>
          <a:chExt cx="0" cy="0"/>
        </a:xfrm>
      </p:grpSpPr>
      <p:sp>
        <p:nvSpPr>
          <p:cNvPr id="1478" name="Google Shape;1478;gc97bf61353_0_36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79" name="Google Shape;1479;gc97bf61353_0_36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622570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4"/>
        <p:cNvGrpSpPr/>
        <p:nvPr/>
      </p:nvGrpSpPr>
      <p:grpSpPr>
        <a:xfrm>
          <a:off x="0" y="0"/>
          <a:ext cx="0" cy="0"/>
          <a:chOff x="0" y="0"/>
          <a:chExt cx="0" cy="0"/>
        </a:xfrm>
      </p:grpSpPr>
      <p:sp>
        <p:nvSpPr>
          <p:cNvPr id="1485" name="Google Shape;1485;gc97bf61353_0_3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6" name="Google Shape;1486;gc97bf61353_0_3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5815331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1"/>
        <p:cNvGrpSpPr/>
        <p:nvPr/>
      </p:nvGrpSpPr>
      <p:grpSpPr>
        <a:xfrm>
          <a:off x="0" y="0"/>
          <a:ext cx="0" cy="0"/>
          <a:chOff x="0" y="0"/>
          <a:chExt cx="0" cy="0"/>
        </a:xfrm>
      </p:grpSpPr>
      <p:sp>
        <p:nvSpPr>
          <p:cNvPr id="1492" name="Google Shape;1492;gc97bf61353_0_3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3" name="Google Shape;1493;gc97bf61353_0_36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33672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2"/>
        <p:cNvGrpSpPr/>
        <p:nvPr/>
      </p:nvGrpSpPr>
      <p:grpSpPr>
        <a:xfrm>
          <a:off x="0" y="0"/>
          <a:ext cx="0" cy="0"/>
          <a:chOff x="0" y="0"/>
          <a:chExt cx="0" cy="0"/>
        </a:xfrm>
      </p:grpSpPr>
      <p:sp>
        <p:nvSpPr>
          <p:cNvPr id="1503" name="Google Shape;1503;gc97bf61353_0_3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Directive allows you to define a list of parameters to be used in the script. Parameters should be provided once the pipeline is triggered.</a:t>
            </a:r>
          </a:p>
          <a:p>
            <a:pPr marL="0" lvl="0" indent="0" algn="l" rtl="0">
              <a:spcBef>
                <a:spcPts val="0"/>
              </a:spcBef>
              <a:spcAft>
                <a:spcPts val="0"/>
              </a:spcAft>
              <a:buNone/>
            </a:pPr>
            <a:endParaRPr dirty="0"/>
          </a:p>
        </p:txBody>
      </p:sp>
      <p:sp>
        <p:nvSpPr>
          <p:cNvPr id="1504" name="Google Shape;1504;gc97bf61353_0_36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711755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9"/>
        <p:cNvGrpSpPr/>
        <p:nvPr/>
      </p:nvGrpSpPr>
      <p:grpSpPr>
        <a:xfrm>
          <a:off x="0" y="0"/>
          <a:ext cx="0" cy="0"/>
          <a:chOff x="0" y="0"/>
          <a:chExt cx="0" cy="0"/>
        </a:xfrm>
      </p:grpSpPr>
      <p:sp>
        <p:nvSpPr>
          <p:cNvPr id="1510" name="Google Shape;1510;gcd1a4ebb9d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1" name="Google Shape;1511;gcd1a4ebb9d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754800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6"/>
        <p:cNvGrpSpPr/>
        <p:nvPr/>
      </p:nvGrpSpPr>
      <p:grpSpPr>
        <a:xfrm>
          <a:off x="0" y="0"/>
          <a:ext cx="0" cy="0"/>
          <a:chOff x="0" y="0"/>
          <a:chExt cx="0" cy="0"/>
        </a:xfrm>
      </p:grpSpPr>
      <p:sp>
        <p:nvSpPr>
          <p:cNvPr id="1517" name="Google Shape;1517;gcd1a4ebb9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18" name="Google Shape;1518;gcd1a4ebb9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8021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p:cNvGrpSpPr/>
        <p:nvPr/>
      </p:nvGrpSpPr>
      <p:grpSpPr>
        <a:xfrm>
          <a:off x="0" y="0"/>
          <a:ext cx="0" cy="0"/>
          <a:chOff x="0" y="0"/>
          <a:chExt cx="0" cy="0"/>
        </a:xfrm>
      </p:grpSpPr>
      <p:sp>
        <p:nvSpPr>
          <p:cNvPr id="1312" name="Google Shape;1312;gc96debfe75_2_3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13" name="Google Shape;1313;gc96debfe75_2_3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4742719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3"/>
        <p:cNvGrpSpPr/>
        <p:nvPr/>
      </p:nvGrpSpPr>
      <p:grpSpPr>
        <a:xfrm>
          <a:off x="0" y="0"/>
          <a:ext cx="0" cy="0"/>
          <a:chOff x="0" y="0"/>
          <a:chExt cx="0" cy="0"/>
        </a:xfrm>
      </p:grpSpPr>
      <p:sp>
        <p:nvSpPr>
          <p:cNvPr id="1524" name="Google Shape;1524;gc97bf61353_0_3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5" name="Google Shape;1525;gc97bf61353_0_36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2850390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1"/>
        <p:cNvGrpSpPr/>
        <p:nvPr/>
      </p:nvGrpSpPr>
      <p:grpSpPr>
        <a:xfrm>
          <a:off x="0" y="0"/>
          <a:ext cx="0" cy="0"/>
          <a:chOff x="0" y="0"/>
          <a:chExt cx="0" cy="0"/>
        </a:xfrm>
      </p:grpSpPr>
      <p:sp>
        <p:nvSpPr>
          <p:cNvPr id="1532" name="Google Shape;1532;gc97bf61353_0_3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3" name="Google Shape;1533;gc97bf61353_0_36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621638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8"/>
        <p:cNvGrpSpPr/>
        <p:nvPr/>
      </p:nvGrpSpPr>
      <p:grpSpPr>
        <a:xfrm>
          <a:off x="0" y="0"/>
          <a:ext cx="0" cy="0"/>
          <a:chOff x="0" y="0"/>
          <a:chExt cx="0" cy="0"/>
        </a:xfrm>
      </p:grpSpPr>
      <p:sp>
        <p:nvSpPr>
          <p:cNvPr id="1539" name="Google Shape;1539;gc97bf61353_0_3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0" name="Google Shape;1540;gc97bf61353_0_36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995424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6"/>
        <p:cNvGrpSpPr/>
        <p:nvPr/>
      </p:nvGrpSpPr>
      <p:grpSpPr>
        <a:xfrm>
          <a:off x="0" y="0"/>
          <a:ext cx="0" cy="0"/>
          <a:chOff x="0" y="0"/>
          <a:chExt cx="0" cy="0"/>
        </a:xfrm>
      </p:grpSpPr>
      <p:sp>
        <p:nvSpPr>
          <p:cNvPr id="1547" name="Google Shape;1547;gc97bf61353_0_3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8" name="Google Shape;1548;gc97bf61353_0_36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926721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2"/>
        <p:cNvGrpSpPr/>
        <p:nvPr/>
      </p:nvGrpSpPr>
      <p:grpSpPr>
        <a:xfrm>
          <a:off x="0" y="0"/>
          <a:ext cx="0" cy="0"/>
          <a:chOff x="0" y="0"/>
          <a:chExt cx="0" cy="0"/>
        </a:xfrm>
      </p:grpSpPr>
      <p:sp>
        <p:nvSpPr>
          <p:cNvPr id="1553" name="Google Shape;1553;gc97bf61353_0_3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4" name="Google Shape;1554;gc97bf61353_0_36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0790307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0"/>
        <p:cNvGrpSpPr/>
        <p:nvPr/>
      </p:nvGrpSpPr>
      <p:grpSpPr>
        <a:xfrm>
          <a:off x="0" y="0"/>
          <a:ext cx="0" cy="0"/>
          <a:chOff x="0" y="0"/>
          <a:chExt cx="0" cy="0"/>
        </a:xfrm>
      </p:grpSpPr>
      <p:sp>
        <p:nvSpPr>
          <p:cNvPr id="1561" name="Google Shape;1561;gc97bf61353_0_3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2" name="Google Shape;1562;gc97bf61353_0_3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1351036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8"/>
        <p:cNvGrpSpPr/>
        <p:nvPr/>
      </p:nvGrpSpPr>
      <p:grpSpPr>
        <a:xfrm>
          <a:off x="0" y="0"/>
          <a:ext cx="0" cy="0"/>
          <a:chOff x="0" y="0"/>
          <a:chExt cx="0" cy="0"/>
        </a:xfrm>
      </p:grpSpPr>
      <p:sp>
        <p:nvSpPr>
          <p:cNvPr id="1569" name="Google Shape;1569;gc97bf61353_0_36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0" name="Google Shape;1570;gc97bf61353_0_36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29280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9"/>
        <p:cNvGrpSpPr/>
        <p:nvPr/>
      </p:nvGrpSpPr>
      <p:grpSpPr>
        <a:xfrm>
          <a:off x="0" y="0"/>
          <a:ext cx="0" cy="0"/>
          <a:chOff x="0" y="0"/>
          <a:chExt cx="0" cy="0"/>
        </a:xfrm>
      </p:grpSpPr>
      <p:sp>
        <p:nvSpPr>
          <p:cNvPr id="1590" name="Google Shape;1590;gc97bf61353_0_50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91" name="Google Shape;1591;gc97bf61353_0_50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7005917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5"/>
        <p:cNvGrpSpPr/>
        <p:nvPr/>
      </p:nvGrpSpPr>
      <p:grpSpPr>
        <a:xfrm>
          <a:off x="0" y="0"/>
          <a:ext cx="0" cy="0"/>
          <a:chOff x="0" y="0"/>
          <a:chExt cx="0" cy="0"/>
        </a:xfrm>
      </p:grpSpPr>
      <p:sp>
        <p:nvSpPr>
          <p:cNvPr id="1596" name="Google Shape;1596;gc97bf61353_0_50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97" name="Google Shape;1597;gc97bf61353_0_50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7069572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c97bf61353_0_50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05" name="Google Shape;1605;gc97bf61353_0_50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14017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7"/>
        <p:cNvGrpSpPr/>
        <p:nvPr/>
      </p:nvGrpSpPr>
      <p:grpSpPr>
        <a:xfrm>
          <a:off x="0" y="0"/>
          <a:ext cx="0" cy="0"/>
          <a:chOff x="0" y="0"/>
          <a:chExt cx="0" cy="0"/>
        </a:xfrm>
      </p:grpSpPr>
      <p:sp>
        <p:nvSpPr>
          <p:cNvPr id="1318" name="Google Shape;1318;gc96debfe75_2_25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19" name="Google Shape;1319;gc96debfe75_2_2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8453905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1"/>
        <p:cNvGrpSpPr/>
        <p:nvPr/>
      </p:nvGrpSpPr>
      <p:grpSpPr>
        <a:xfrm>
          <a:off x="0" y="0"/>
          <a:ext cx="0" cy="0"/>
          <a:chOff x="0" y="0"/>
          <a:chExt cx="0" cy="0"/>
        </a:xfrm>
      </p:grpSpPr>
      <p:sp>
        <p:nvSpPr>
          <p:cNvPr id="1612" name="Google Shape;1612;gc97bf61353_0_50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13" name="Google Shape;1613;gc97bf61353_0_50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9245377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0"/>
        <p:cNvGrpSpPr/>
        <p:nvPr/>
      </p:nvGrpSpPr>
      <p:grpSpPr>
        <a:xfrm>
          <a:off x="0" y="0"/>
          <a:ext cx="0" cy="0"/>
          <a:chOff x="0" y="0"/>
          <a:chExt cx="0" cy="0"/>
        </a:xfrm>
      </p:grpSpPr>
      <p:sp>
        <p:nvSpPr>
          <p:cNvPr id="1621" name="Google Shape;1621;gc97bf61353_0_50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dirty="0"/>
              <a:t>"</a:t>
            </a:r>
            <a:r>
              <a:rPr lang="en-US" dirty="0" err="1"/>
              <a:t>GnuPG</a:t>
            </a:r>
            <a:r>
              <a:rPr lang="en-US" dirty="0"/>
              <a:t> uses </a:t>
            </a:r>
            <a:r>
              <a:rPr lang="en-US" b="1" dirty="0"/>
              <a:t>public-key</a:t>
            </a:r>
            <a:r>
              <a:rPr lang="en-US" dirty="0"/>
              <a:t> cryptography so that users may communicate securely. In a public-key system, each user has a pair of keys consisting of a private key and a public key. A user's private key is kept secret; it need never be revealed. </a:t>
            </a:r>
            <a:endParaRPr lang="en-US" dirty="0" smtClean="0"/>
          </a:p>
          <a:p>
            <a:pPr marL="0" indent="0">
              <a:buNone/>
            </a:pPr>
            <a:r>
              <a:rPr lang="en-US" dirty="0" smtClean="0"/>
              <a:t>The </a:t>
            </a:r>
            <a:r>
              <a:rPr lang="en-US" dirty="0"/>
              <a:t>public key may be given to anyone with whom the user wants to communicate."</a:t>
            </a:r>
          </a:p>
          <a:p>
            <a:pPr marL="0" lvl="0" indent="0" algn="l" rtl="0">
              <a:lnSpc>
                <a:spcPct val="100000"/>
              </a:lnSpc>
              <a:spcBef>
                <a:spcPts val="0"/>
              </a:spcBef>
              <a:spcAft>
                <a:spcPts val="0"/>
              </a:spcAft>
              <a:buSzPts val="1100"/>
              <a:buNone/>
            </a:pPr>
            <a:endParaRPr dirty="0"/>
          </a:p>
        </p:txBody>
      </p:sp>
      <p:sp>
        <p:nvSpPr>
          <p:cNvPr id="1622" name="Google Shape;1622;gc97bf61353_0_50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9539456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8"/>
        <p:cNvGrpSpPr/>
        <p:nvPr/>
      </p:nvGrpSpPr>
      <p:grpSpPr>
        <a:xfrm>
          <a:off x="0" y="0"/>
          <a:ext cx="0" cy="0"/>
          <a:chOff x="0" y="0"/>
          <a:chExt cx="0" cy="0"/>
        </a:xfrm>
      </p:grpSpPr>
      <p:sp>
        <p:nvSpPr>
          <p:cNvPr id="1639" name="Google Shape;1639;gc97bf61353_0_50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40" name="Google Shape;1640;gc97bf61353_0_50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6105693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6"/>
        <p:cNvGrpSpPr/>
        <p:nvPr/>
      </p:nvGrpSpPr>
      <p:grpSpPr>
        <a:xfrm>
          <a:off x="0" y="0"/>
          <a:ext cx="0" cy="0"/>
          <a:chOff x="0" y="0"/>
          <a:chExt cx="0" cy="0"/>
        </a:xfrm>
      </p:grpSpPr>
      <p:sp>
        <p:nvSpPr>
          <p:cNvPr id="1647" name="Google Shape;1647;gc97bf61353_0_50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48" name="Google Shape;1648;gc97bf61353_0_50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0998093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3"/>
        <p:cNvGrpSpPr/>
        <p:nvPr/>
      </p:nvGrpSpPr>
      <p:grpSpPr>
        <a:xfrm>
          <a:off x="0" y="0"/>
          <a:ext cx="0" cy="0"/>
          <a:chOff x="0" y="0"/>
          <a:chExt cx="0" cy="0"/>
        </a:xfrm>
      </p:grpSpPr>
      <p:sp>
        <p:nvSpPr>
          <p:cNvPr id="1654" name="Google Shape;1654;gc97bf61353_0_50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5" name="Google Shape;1655;gc97bf61353_0_50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9804035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2"/>
        <p:cNvGrpSpPr/>
        <p:nvPr/>
      </p:nvGrpSpPr>
      <p:grpSpPr>
        <a:xfrm>
          <a:off x="0" y="0"/>
          <a:ext cx="0" cy="0"/>
          <a:chOff x="0" y="0"/>
          <a:chExt cx="0" cy="0"/>
        </a:xfrm>
      </p:grpSpPr>
      <p:sp>
        <p:nvSpPr>
          <p:cNvPr id="1663" name="Google Shape;1663;gc97bf61353_0_5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64" name="Google Shape;1664;gc97bf61353_0_5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678828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9"/>
        <p:cNvGrpSpPr/>
        <p:nvPr/>
      </p:nvGrpSpPr>
      <p:grpSpPr>
        <a:xfrm>
          <a:off x="0" y="0"/>
          <a:ext cx="0" cy="0"/>
          <a:chOff x="0" y="0"/>
          <a:chExt cx="0" cy="0"/>
        </a:xfrm>
      </p:grpSpPr>
      <p:sp>
        <p:nvSpPr>
          <p:cNvPr id="1670" name="Google Shape;1670;gc97bf61353_0_51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71" name="Google Shape;1671;gc97bf61353_0_5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1430560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6"/>
        <p:cNvGrpSpPr/>
        <p:nvPr/>
      </p:nvGrpSpPr>
      <p:grpSpPr>
        <a:xfrm>
          <a:off x="0" y="0"/>
          <a:ext cx="0" cy="0"/>
          <a:chOff x="0" y="0"/>
          <a:chExt cx="0" cy="0"/>
        </a:xfrm>
      </p:grpSpPr>
      <p:sp>
        <p:nvSpPr>
          <p:cNvPr id="1677" name="Google Shape;1677;gc97bf61353_0_51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78" name="Google Shape;1678;gc97bf61353_0_5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9986530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3"/>
        <p:cNvGrpSpPr/>
        <p:nvPr/>
      </p:nvGrpSpPr>
      <p:grpSpPr>
        <a:xfrm>
          <a:off x="0" y="0"/>
          <a:ext cx="0" cy="0"/>
          <a:chOff x="0" y="0"/>
          <a:chExt cx="0" cy="0"/>
        </a:xfrm>
      </p:grpSpPr>
      <p:sp>
        <p:nvSpPr>
          <p:cNvPr id="1684" name="Google Shape;1684;gc97bf61353_0_51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85" name="Google Shape;1685;gc97bf61353_0_5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7478767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3"/>
        <p:cNvGrpSpPr/>
        <p:nvPr/>
      </p:nvGrpSpPr>
      <p:grpSpPr>
        <a:xfrm>
          <a:off x="0" y="0"/>
          <a:ext cx="0" cy="0"/>
          <a:chOff x="0" y="0"/>
          <a:chExt cx="0" cy="0"/>
        </a:xfrm>
      </p:grpSpPr>
      <p:sp>
        <p:nvSpPr>
          <p:cNvPr id="1694" name="Google Shape;1694;gc97bf61353_0_69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95" name="Google Shape;1695;gc97bf61353_0_69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562788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Google Shape;1337;gc96debfe75_2_58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8" name="Google Shape;1338;gc96debfe75_2_5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778064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3"/>
        <p:cNvGrpSpPr/>
        <p:nvPr/>
      </p:nvGrpSpPr>
      <p:grpSpPr>
        <a:xfrm>
          <a:off x="0" y="0"/>
          <a:ext cx="0" cy="0"/>
          <a:chOff x="0" y="0"/>
          <a:chExt cx="0" cy="0"/>
        </a:xfrm>
      </p:grpSpPr>
      <p:sp>
        <p:nvSpPr>
          <p:cNvPr id="1774" name="Google Shape;1774;gc96debfd06_0_6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75" name="Google Shape;1775;gc96debfd06_0_6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87590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6"/>
        <p:cNvGrpSpPr/>
        <p:nvPr/>
      </p:nvGrpSpPr>
      <p:grpSpPr>
        <a:xfrm>
          <a:off x="0" y="0"/>
          <a:ext cx="0" cy="0"/>
          <a:chOff x="0" y="0"/>
          <a:chExt cx="0" cy="0"/>
        </a:xfrm>
      </p:grpSpPr>
      <p:sp>
        <p:nvSpPr>
          <p:cNvPr id="1327" name="Google Shape;1327;gc96debfe75_2_25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28" name="Google Shape;1328;gc96debfe75_2_25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157000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3"/>
        <p:cNvGrpSpPr/>
        <p:nvPr/>
      </p:nvGrpSpPr>
      <p:grpSpPr>
        <a:xfrm>
          <a:off x="0" y="0"/>
          <a:ext cx="0" cy="0"/>
          <a:chOff x="0" y="0"/>
          <a:chExt cx="0" cy="0"/>
        </a:xfrm>
      </p:grpSpPr>
      <p:sp>
        <p:nvSpPr>
          <p:cNvPr id="1344" name="Google Shape;1344;gc96debfe75_2_25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45" name="Google Shape;1345;gc96debfe75_2_25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068607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1"/>
        <p:cNvGrpSpPr/>
        <p:nvPr/>
      </p:nvGrpSpPr>
      <p:grpSpPr>
        <a:xfrm>
          <a:off x="0" y="0"/>
          <a:ext cx="0" cy="0"/>
          <a:chOff x="0" y="0"/>
          <a:chExt cx="0" cy="0"/>
        </a:xfrm>
      </p:grpSpPr>
      <p:sp>
        <p:nvSpPr>
          <p:cNvPr id="1352" name="Google Shape;1352;gc96debfe75_2_25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r>
              <a:rPr lang="en-US" b="1" dirty="0"/>
              <a:t>Internet Relay Chat</a:t>
            </a:r>
            <a:r>
              <a:rPr lang="en-US" dirty="0"/>
              <a:t> (IRC) is an application layer protocol that facilitates communication in the form of text.</a:t>
            </a:r>
          </a:p>
          <a:p>
            <a:pPr marL="0" lvl="0" indent="0" algn="l" rtl="0">
              <a:lnSpc>
                <a:spcPct val="100000"/>
              </a:lnSpc>
              <a:spcBef>
                <a:spcPts val="0"/>
              </a:spcBef>
              <a:spcAft>
                <a:spcPts val="0"/>
              </a:spcAft>
              <a:buSzPts val="1100"/>
              <a:buNone/>
            </a:pPr>
            <a:endParaRPr dirty="0"/>
          </a:p>
        </p:txBody>
      </p:sp>
      <p:sp>
        <p:nvSpPr>
          <p:cNvPr id="1353" name="Google Shape;1353;gc96debfe75_2_2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385712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9"/>
        <p:cNvGrpSpPr/>
        <p:nvPr/>
      </p:nvGrpSpPr>
      <p:grpSpPr>
        <a:xfrm>
          <a:off x="0" y="0"/>
          <a:ext cx="0" cy="0"/>
          <a:chOff x="0" y="0"/>
          <a:chExt cx="0" cy="0"/>
        </a:xfrm>
      </p:grpSpPr>
      <p:sp>
        <p:nvSpPr>
          <p:cNvPr id="1360" name="Google Shape;1360;gc96debfe75_2_26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61" name="Google Shape;1361;gc96debfe75_2_2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680698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8"/>
        <p:cNvGrpSpPr/>
        <p:nvPr/>
      </p:nvGrpSpPr>
      <p:grpSpPr>
        <a:xfrm>
          <a:off x="0" y="0"/>
          <a:ext cx="0" cy="0"/>
          <a:chOff x="0" y="0"/>
          <a:chExt cx="0" cy="0"/>
        </a:xfrm>
      </p:grpSpPr>
      <p:sp>
        <p:nvSpPr>
          <p:cNvPr id="1369" name="Google Shape;1369;gc96debfe75_2_26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70" name="Google Shape;1370;gc96debfe75_2_2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76694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gc96debfe75_2_52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07" name="Google Shape;1207;gc96debfe75_2_5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45044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7"/>
        <p:cNvGrpSpPr/>
        <p:nvPr/>
      </p:nvGrpSpPr>
      <p:grpSpPr>
        <a:xfrm>
          <a:off x="0" y="0"/>
          <a:ext cx="0" cy="0"/>
          <a:chOff x="0" y="0"/>
          <a:chExt cx="0" cy="0"/>
        </a:xfrm>
      </p:grpSpPr>
      <p:sp>
        <p:nvSpPr>
          <p:cNvPr id="1378" name="Google Shape;1378;gca14a4a04d_0_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79" name="Google Shape;1379;gca14a4a04d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33756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c96debfe75_2_39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87" name="Google Shape;1387;gc96debfe75_2_39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07132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gcf550dc011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dirty="0"/>
              <a:t>Before we download anything, </a:t>
            </a:r>
            <a:r>
              <a:rPr lang="en-US" dirty="0" smtClean="0"/>
              <a:t>we </a:t>
            </a:r>
            <a:r>
              <a:rPr lang="en-US" dirty="0"/>
              <a:t>always need to get the public key for that package so that we know that it is valid. We can then download the required data and install the package securely. After the public key is downloaded, add it to the system keys using apt-key command.</a:t>
            </a:r>
          </a:p>
          <a:p>
            <a:r>
              <a:rPr lang="en-US" dirty="0"/>
              <a:t>After adding the key, we’ll append the </a:t>
            </a:r>
            <a:r>
              <a:rPr lang="en-US" dirty="0" err="1"/>
              <a:t>Debian</a:t>
            </a:r>
            <a:r>
              <a:rPr lang="en-US" dirty="0"/>
              <a:t> package repository address to the server’s </a:t>
            </a:r>
            <a:r>
              <a:rPr lang="en-US" dirty="0" err="1" smtClean="0"/>
              <a:t>sources.list</a:t>
            </a:r>
            <a:r>
              <a:rPr lang="en-US" dirty="0" smtClean="0"/>
              <a:t>.</a:t>
            </a:r>
          </a:p>
          <a:p>
            <a:endParaRPr lang="en-US" dirty="0"/>
          </a:p>
          <a:p>
            <a:r>
              <a:rPr lang="en-US" dirty="0"/>
              <a:t>In cryptography, a certificate authority </a:t>
            </a:r>
            <a:r>
              <a:rPr lang="en-US" dirty="0" smtClean="0"/>
              <a:t>(CA) or </a:t>
            </a:r>
            <a:r>
              <a:rPr lang="en-US" dirty="0"/>
              <a:t>certification authority is an entity that issues digital certificates. A digital certificate certifies the ownership of a public key by the named subject of the certificate.</a:t>
            </a:r>
            <a:endParaRPr dirty="0"/>
          </a:p>
        </p:txBody>
      </p:sp>
      <p:sp>
        <p:nvSpPr>
          <p:cNvPr id="1393" name="Google Shape;1393;gcf550dc011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81940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8"/>
        <p:cNvGrpSpPr/>
        <p:nvPr/>
      </p:nvGrpSpPr>
      <p:grpSpPr>
        <a:xfrm>
          <a:off x="0" y="0"/>
          <a:ext cx="0" cy="0"/>
          <a:chOff x="0" y="0"/>
          <a:chExt cx="0" cy="0"/>
        </a:xfrm>
      </p:grpSpPr>
      <p:sp>
        <p:nvSpPr>
          <p:cNvPr id="1409" name="Google Shape;1409;gc96debfe75_2_39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0" name="Google Shape;1410;gc96debfe75_2_39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474009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5"/>
        <p:cNvGrpSpPr/>
        <p:nvPr/>
      </p:nvGrpSpPr>
      <p:grpSpPr>
        <a:xfrm>
          <a:off x="0" y="0"/>
          <a:ext cx="0" cy="0"/>
          <a:chOff x="0" y="0"/>
          <a:chExt cx="0" cy="0"/>
        </a:xfrm>
      </p:grpSpPr>
      <p:sp>
        <p:nvSpPr>
          <p:cNvPr id="1416" name="Google Shape;1416;gc96debfe75_2_39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7" name="Google Shape;1417;gc96debfe75_2_39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59871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c96debfe75_2_39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4" name="Google Shape;1424;gc96debfe75_2_39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88997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gc96debfe75_2_39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1" name="Google Shape;1431;gc96debfe75_2_39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58087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c96debfe75_2_3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9" name="Google Shape;1439;gc96debfe75_2_3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14572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4"/>
        <p:cNvGrpSpPr/>
        <p:nvPr/>
      </p:nvGrpSpPr>
      <p:grpSpPr>
        <a:xfrm>
          <a:off x="0" y="0"/>
          <a:ext cx="0" cy="0"/>
          <a:chOff x="0" y="0"/>
          <a:chExt cx="0" cy="0"/>
        </a:xfrm>
      </p:grpSpPr>
      <p:sp>
        <p:nvSpPr>
          <p:cNvPr id="1445" name="Google Shape;1445;gc96debfe75_2_39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6" name="Google Shape;1446;gc96debfe75_2_39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34495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1"/>
        <p:cNvGrpSpPr/>
        <p:nvPr/>
      </p:nvGrpSpPr>
      <p:grpSpPr>
        <a:xfrm>
          <a:off x="0" y="0"/>
          <a:ext cx="0" cy="0"/>
          <a:chOff x="0" y="0"/>
          <a:chExt cx="0" cy="0"/>
        </a:xfrm>
      </p:grpSpPr>
      <p:sp>
        <p:nvSpPr>
          <p:cNvPr id="1452" name="Google Shape;1452;gc96debfe75_2_3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buNone/>
            </a:pPr>
            <a:endParaRPr dirty="0"/>
          </a:p>
        </p:txBody>
      </p:sp>
      <p:sp>
        <p:nvSpPr>
          <p:cNvPr id="1453" name="Google Shape;1453;gc96debfe75_2_39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8461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c96debfe75_2_12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14" name="Google Shape;1214;gc96debfe75_2_1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738272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8"/>
        <p:cNvGrpSpPr/>
        <p:nvPr/>
      </p:nvGrpSpPr>
      <p:grpSpPr>
        <a:xfrm>
          <a:off x="0" y="0"/>
          <a:ext cx="0" cy="0"/>
          <a:chOff x="0" y="0"/>
          <a:chExt cx="0" cy="0"/>
        </a:xfrm>
      </p:grpSpPr>
      <p:sp>
        <p:nvSpPr>
          <p:cNvPr id="1459" name="Google Shape;1459;gc96debfe75_2_39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Lockable resources such as printers, phones, computers, etc. that can be used by builds. If a build requires a resource which is already locked, it will wait for the resource to be free.</a:t>
            </a:r>
          </a:p>
          <a:p>
            <a:pPr marL="0" lvl="0" indent="0" algn="l" rtl="0">
              <a:spcBef>
                <a:spcPts val="0"/>
              </a:spcBef>
              <a:spcAft>
                <a:spcPts val="0"/>
              </a:spcAft>
              <a:buNone/>
            </a:pPr>
            <a:endParaRPr dirty="0"/>
          </a:p>
        </p:txBody>
      </p:sp>
      <p:sp>
        <p:nvSpPr>
          <p:cNvPr id="1460" name="Google Shape;1460;gc96debfe75_2_3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71238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5"/>
        <p:cNvGrpSpPr/>
        <p:nvPr/>
      </p:nvGrpSpPr>
      <p:grpSpPr>
        <a:xfrm>
          <a:off x="0" y="0"/>
          <a:ext cx="0" cy="0"/>
          <a:chOff x="0" y="0"/>
          <a:chExt cx="0" cy="0"/>
        </a:xfrm>
      </p:grpSpPr>
      <p:sp>
        <p:nvSpPr>
          <p:cNvPr id="1466" name="Google Shape;1466;gc96debfe75_2_40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a:t>Multi-configuration projects</a:t>
            </a:r>
            <a:r>
              <a:rPr lang="en-US" dirty="0"/>
              <a:t>, allow you to run the same build with different input parameters</a:t>
            </a:r>
            <a:r>
              <a:rPr lang="en-US" dirty="0" smtClean="0"/>
              <a:t>.</a:t>
            </a:r>
          </a:p>
          <a:p>
            <a:endParaRPr lang="en-US" dirty="0"/>
          </a:p>
          <a:p>
            <a:r>
              <a:rPr lang="en-US" b="1" dirty="0"/>
              <a:t>Folders</a:t>
            </a:r>
            <a:r>
              <a:rPr lang="en-US" dirty="0"/>
              <a:t>: Jenkins provides the ability to organize jobs into a hierarchical manner with the Folders Plugin. This allows us to manage the jobs much like </a:t>
            </a:r>
            <a:r>
              <a:rPr lang="en-US" dirty="0" smtClean="0"/>
              <a:t>how we </a:t>
            </a:r>
            <a:r>
              <a:rPr lang="en-US" smtClean="0"/>
              <a:t>are using files </a:t>
            </a:r>
            <a:r>
              <a:rPr lang="en-US" dirty="0"/>
              <a:t>on a file system. Folders can also be used to manage permissions on a per folder basis to ease security administration</a:t>
            </a:r>
            <a:r>
              <a:rPr lang="en-US" dirty="0" smtClean="0"/>
              <a:t>.</a:t>
            </a:r>
          </a:p>
          <a:p>
            <a:endParaRPr lang="en-US" dirty="0"/>
          </a:p>
          <a:p>
            <a:r>
              <a:rPr lang="en-US" dirty="0"/>
              <a:t>If your organization utilizes </a:t>
            </a:r>
            <a:r>
              <a:rPr lang="en-US" b="1" dirty="0"/>
              <a:t>GitHub Organizations</a:t>
            </a:r>
            <a:r>
              <a:rPr lang="en-US" dirty="0"/>
              <a:t> any time a developer creates a new repository with a </a:t>
            </a:r>
            <a:r>
              <a:rPr lang="en-US" dirty="0" err="1"/>
              <a:t>Jenkinsfile</a:t>
            </a:r>
            <a:r>
              <a:rPr lang="en-US" dirty="0"/>
              <a:t>, Jenkins will automatically detect it and create a </a:t>
            </a:r>
            <a:r>
              <a:rPr lang="en-US" dirty="0" err="1"/>
              <a:t>Multibranch</a:t>
            </a:r>
            <a:r>
              <a:rPr lang="en-US" dirty="0"/>
              <a:t> Pipeline project for it.</a:t>
            </a:r>
          </a:p>
          <a:p>
            <a:pPr marL="0" lvl="0" indent="0" algn="l" rtl="0">
              <a:spcBef>
                <a:spcPts val="0"/>
              </a:spcBef>
              <a:spcAft>
                <a:spcPts val="0"/>
              </a:spcAft>
              <a:buNone/>
            </a:pPr>
            <a:endParaRPr dirty="0"/>
          </a:p>
        </p:txBody>
      </p:sp>
      <p:sp>
        <p:nvSpPr>
          <p:cNvPr id="1467" name="Google Shape;1467;gc96debfe75_2_40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924517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9"/>
        <p:cNvGrpSpPr/>
        <p:nvPr/>
      </p:nvGrpSpPr>
      <p:grpSpPr>
        <a:xfrm>
          <a:off x="0" y="0"/>
          <a:ext cx="0" cy="0"/>
          <a:chOff x="0" y="0"/>
          <a:chExt cx="0" cy="0"/>
        </a:xfrm>
      </p:grpSpPr>
      <p:sp>
        <p:nvSpPr>
          <p:cNvPr id="1480" name="Google Shape;1480;gc96debfe75_2_4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1" name="Google Shape;1481;gc96debfe75_2_4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8943508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c96debfe75_2_40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buNone/>
            </a:pPr>
            <a:r>
              <a:rPr lang="en-US" dirty="0"/>
              <a:t>If you are behind the proxy environment, then you must configure your proxy settings in Jenkins to download and </a:t>
            </a:r>
            <a:r>
              <a:rPr lang="en-US" dirty="0" smtClean="0"/>
              <a:t>install </a:t>
            </a:r>
            <a:r>
              <a:rPr lang="en-US" dirty="0"/>
              <a:t>any plugins. </a:t>
            </a:r>
            <a:endParaRPr dirty="0"/>
          </a:p>
        </p:txBody>
      </p:sp>
      <p:sp>
        <p:nvSpPr>
          <p:cNvPr id="1516" name="Google Shape;1516;gc96debfe75_2_40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76152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1"/>
        <p:cNvGrpSpPr/>
        <p:nvPr/>
      </p:nvGrpSpPr>
      <p:grpSpPr>
        <a:xfrm>
          <a:off x="0" y="0"/>
          <a:ext cx="0" cy="0"/>
          <a:chOff x="0" y="0"/>
          <a:chExt cx="0" cy="0"/>
        </a:xfrm>
      </p:grpSpPr>
      <p:sp>
        <p:nvSpPr>
          <p:cNvPr id="1522" name="Google Shape;1522;gc96debfe75_1_8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23" name="Google Shape;1523;gc96debfe75_1_8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88877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7"/>
        <p:cNvGrpSpPr/>
        <p:nvPr/>
      </p:nvGrpSpPr>
      <p:grpSpPr>
        <a:xfrm>
          <a:off x="0" y="0"/>
          <a:ext cx="0" cy="0"/>
          <a:chOff x="0" y="0"/>
          <a:chExt cx="0" cy="0"/>
        </a:xfrm>
      </p:grpSpPr>
      <p:sp>
        <p:nvSpPr>
          <p:cNvPr id="1528" name="Google Shape;1528;gc96debfe75_1_8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9" name="Google Shape;1529;gc96debfe75_1_8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76943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5"/>
        <p:cNvGrpSpPr/>
        <p:nvPr/>
      </p:nvGrpSpPr>
      <p:grpSpPr>
        <a:xfrm>
          <a:off x="0" y="0"/>
          <a:ext cx="0" cy="0"/>
          <a:chOff x="0" y="0"/>
          <a:chExt cx="0" cy="0"/>
        </a:xfrm>
      </p:grpSpPr>
      <p:sp>
        <p:nvSpPr>
          <p:cNvPr id="1536" name="Google Shape;1536;gc96debfe75_1_8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37" name="Google Shape;1537;gc96debfe75_1_8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744367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2"/>
        <p:cNvGrpSpPr/>
        <p:nvPr/>
      </p:nvGrpSpPr>
      <p:grpSpPr>
        <a:xfrm>
          <a:off x="0" y="0"/>
          <a:ext cx="0" cy="0"/>
          <a:chOff x="0" y="0"/>
          <a:chExt cx="0" cy="0"/>
        </a:xfrm>
      </p:grpSpPr>
      <p:sp>
        <p:nvSpPr>
          <p:cNvPr id="1543" name="Google Shape;1543;gc96debfe75_1_8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4" name="Google Shape;1544;gc96debfe75_1_8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52288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gc96debfe75_1_8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2" name="Google Shape;1552;gc96debfe75_1_8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50255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7"/>
        <p:cNvGrpSpPr/>
        <p:nvPr/>
      </p:nvGrpSpPr>
      <p:grpSpPr>
        <a:xfrm>
          <a:off x="0" y="0"/>
          <a:ext cx="0" cy="0"/>
          <a:chOff x="0" y="0"/>
          <a:chExt cx="0" cy="0"/>
        </a:xfrm>
      </p:grpSpPr>
      <p:sp>
        <p:nvSpPr>
          <p:cNvPr id="1558" name="Google Shape;1558;gc96debfe75_1_8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59" name="Google Shape;1559;gc96debfe75_1_8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61525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c96debfe75_2_12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dirty="0"/>
              <a:t>Software Development Life Cycle (SDLC) is a process used by the software industry to design, develop and test high quality software’s. </a:t>
            </a:r>
            <a:endParaRPr lang="en-US" dirty="0" smtClean="0"/>
          </a:p>
          <a:p>
            <a:endParaRPr lang="en-US" dirty="0"/>
          </a:p>
          <a:p>
            <a:r>
              <a:rPr lang="en-US" dirty="0"/>
              <a:t>The life cycle defines a methodology for improving the quality of software and the overall development process. Requirement analysis is performed by the senior members of the team with inputs from the customer, the sales department, market surveys and domain experts in the industry.  </a:t>
            </a:r>
            <a:endParaRPr lang="en-US" dirty="0" smtClean="0"/>
          </a:p>
          <a:p>
            <a:endParaRPr lang="en-US" dirty="0"/>
          </a:p>
          <a:p>
            <a:r>
              <a:rPr lang="en-US" dirty="0" smtClean="0"/>
              <a:t>At </a:t>
            </a:r>
            <a:r>
              <a:rPr lang="en-US" dirty="0"/>
              <a:t>the end they have come out with </a:t>
            </a:r>
            <a:r>
              <a:rPr lang="en-US" b="1" dirty="0"/>
              <a:t>SRS (Software Requirement Specification)</a:t>
            </a:r>
            <a:r>
              <a:rPr lang="en-US" dirty="0"/>
              <a:t> document which consists of all the product requirements to be designed and developed during the project life cycle</a:t>
            </a:r>
            <a:r>
              <a:rPr lang="en-US" dirty="0" smtClean="0"/>
              <a:t>.</a:t>
            </a:r>
          </a:p>
          <a:p>
            <a:endParaRPr lang="en-US" dirty="0"/>
          </a:p>
          <a:p>
            <a:r>
              <a:rPr lang="en-US" dirty="0"/>
              <a:t>SRS is the reference for product architects to come out with the best architecture for the product to be developed. The internal design of all the modules of the proposed architecture should be clearly defined in Design Document Specification (DDS).</a:t>
            </a:r>
          </a:p>
          <a:p>
            <a:r>
              <a:rPr lang="en-US" dirty="0"/>
              <a:t>In this stage of SDLC the actual development starts and the product is built. The programming code is generated as per DDS during this stage</a:t>
            </a:r>
            <a:r>
              <a:rPr lang="en-US" dirty="0" smtClean="0"/>
              <a:t>.</a:t>
            </a:r>
          </a:p>
          <a:p>
            <a:endParaRPr lang="en-US" dirty="0"/>
          </a:p>
          <a:p>
            <a:r>
              <a:rPr lang="en-US" dirty="0"/>
              <a:t>Testing stage of the product - where product defects are reported, tracked, fixed and retested, until the product reaches the quality standards defined in the SRS.</a:t>
            </a:r>
          </a:p>
          <a:p>
            <a:r>
              <a:rPr lang="en-US" dirty="0"/>
              <a:t>Once the product is tested and ready to be deployed it is released formally.</a:t>
            </a:r>
          </a:p>
          <a:p>
            <a:pPr marL="0" lvl="0" indent="0" algn="l" rtl="0">
              <a:lnSpc>
                <a:spcPct val="100000"/>
              </a:lnSpc>
              <a:spcBef>
                <a:spcPts val="0"/>
              </a:spcBef>
              <a:spcAft>
                <a:spcPts val="0"/>
              </a:spcAft>
              <a:buSzPts val="1100"/>
              <a:buNone/>
            </a:pPr>
            <a:endParaRPr dirty="0"/>
          </a:p>
        </p:txBody>
      </p:sp>
      <p:sp>
        <p:nvSpPr>
          <p:cNvPr id="1220" name="Google Shape;1220;gc96debfe75_2_12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001994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4"/>
        <p:cNvGrpSpPr/>
        <p:nvPr/>
      </p:nvGrpSpPr>
      <p:grpSpPr>
        <a:xfrm>
          <a:off x="0" y="0"/>
          <a:ext cx="0" cy="0"/>
          <a:chOff x="0" y="0"/>
          <a:chExt cx="0" cy="0"/>
        </a:xfrm>
      </p:grpSpPr>
      <p:sp>
        <p:nvSpPr>
          <p:cNvPr id="1565" name="Google Shape;1565;gc96debfe75_1_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6" name="Google Shape;1566;gc96debfe75_1_8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081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1"/>
        <p:cNvGrpSpPr/>
        <p:nvPr/>
      </p:nvGrpSpPr>
      <p:grpSpPr>
        <a:xfrm>
          <a:off x="0" y="0"/>
          <a:ext cx="0" cy="0"/>
          <a:chOff x="0" y="0"/>
          <a:chExt cx="0" cy="0"/>
        </a:xfrm>
      </p:grpSpPr>
      <p:sp>
        <p:nvSpPr>
          <p:cNvPr id="1572" name="Google Shape;1572;gc96debfe75_1_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3" name="Google Shape;1573;gc96debfe75_1_9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20146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8"/>
        <p:cNvGrpSpPr/>
        <p:nvPr/>
      </p:nvGrpSpPr>
      <p:grpSpPr>
        <a:xfrm>
          <a:off x="0" y="0"/>
          <a:ext cx="0" cy="0"/>
          <a:chOff x="0" y="0"/>
          <a:chExt cx="0" cy="0"/>
        </a:xfrm>
      </p:grpSpPr>
      <p:sp>
        <p:nvSpPr>
          <p:cNvPr id="1579" name="Google Shape;1579;gc96debfe75_1_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0" name="Google Shape;1580;gc96debfe75_1_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33379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5"/>
        <p:cNvGrpSpPr/>
        <p:nvPr/>
      </p:nvGrpSpPr>
      <p:grpSpPr>
        <a:xfrm>
          <a:off x="0" y="0"/>
          <a:ext cx="0" cy="0"/>
          <a:chOff x="0" y="0"/>
          <a:chExt cx="0" cy="0"/>
        </a:xfrm>
      </p:grpSpPr>
      <p:sp>
        <p:nvSpPr>
          <p:cNvPr id="1586" name="Google Shape;1586;gc96debfe75_1_9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7" name="Google Shape;1587;gc96debfe75_1_9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64304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2"/>
        <p:cNvGrpSpPr/>
        <p:nvPr/>
      </p:nvGrpSpPr>
      <p:grpSpPr>
        <a:xfrm>
          <a:off x="0" y="0"/>
          <a:ext cx="0" cy="0"/>
          <a:chOff x="0" y="0"/>
          <a:chExt cx="0" cy="0"/>
        </a:xfrm>
      </p:grpSpPr>
      <p:sp>
        <p:nvSpPr>
          <p:cNvPr id="1593" name="Google Shape;1593;gc96debfe75_1_9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94" name="Google Shape;1594;gc96debfe75_1_9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727094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0"/>
        <p:cNvGrpSpPr/>
        <p:nvPr/>
      </p:nvGrpSpPr>
      <p:grpSpPr>
        <a:xfrm>
          <a:off x="0" y="0"/>
          <a:ext cx="0" cy="0"/>
          <a:chOff x="0" y="0"/>
          <a:chExt cx="0" cy="0"/>
        </a:xfrm>
      </p:grpSpPr>
      <p:sp>
        <p:nvSpPr>
          <p:cNvPr id="1621" name="Google Shape;1621;gc96debfe75_1_9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2" name="Google Shape;1622;gc96debfe75_1_9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84582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7"/>
        <p:cNvGrpSpPr/>
        <p:nvPr/>
      </p:nvGrpSpPr>
      <p:grpSpPr>
        <a:xfrm>
          <a:off x="0" y="0"/>
          <a:ext cx="0" cy="0"/>
          <a:chOff x="0" y="0"/>
          <a:chExt cx="0" cy="0"/>
        </a:xfrm>
      </p:grpSpPr>
      <p:sp>
        <p:nvSpPr>
          <p:cNvPr id="1628" name="Google Shape;1628;gc96debfe75_1_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9" name="Google Shape;1629;gc96debfe75_1_9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45252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4"/>
        <p:cNvGrpSpPr/>
        <p:nvPr/>
      </p:nvGrpSpPr>
      <p:grpSpPr>
        <a:xfrm>
          <a:off x="0" y="0"/>
          <a:ext cx="0" cy="0"/>
          <a:chOff x="0" y="0"/>
          <a:chExt cx="0" cy="0"/>
        </a:xfrm>
      </p:grpSpPr>
      <p:sp>
        <p:nvSpPr>
          <p:cNvPr id="1635" name="Google Shape;1635;gc96debfe75_1_9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6" name="Google Shape;1636;gc96debfe75_1_9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56260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1"/>
        <p:cNvGrpSpPr/>
        <p:nvPr/>
      </p:nvGrpSpPr>
      <p:grpSpPr>
        <a:xfrm>
          <a:off x="0" y="0"/>
          <a:ext cx="0" cy="0"/>
          <a:chOff x="0" y="0"/>
          <a:chExt cx="0" cy="0"/>
        </a:xfrm>
      </p:grpSpPr>
      <p:sp>
        <p:nvSpPr>
          <p:cNvPr id="1642" name="Google Shape;1642;gc96debfe75_1_9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43" name="Google Shape;1643;gc96debfe75_1_9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354894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8"/>
        <p:cNvGrpSpPr/>
        <p:nvPr/>
      </p:nvGrpSpPr>
      <p:grpSpPr>
        <a:xfrm>
          <a:off x="0" y="0"/>
          <a:ext cx="0" cy="0"/>
          <a:chOff x="0" y="0"/>
          <a:chExt cx="0" cy="0"/>
        </a:xfrm>
      </p:grpSpPr>
      <p:sp>
        <p:nvSpPr>
          <p:cNvPr id="1649" name="Google Shape;1649;gc96debfe75_1_9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0" name="Google Shape;1650;gc96debfe75_1_9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4366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6"/>
        <p:cNvGrpSpPr/>
        <p:nvPr/>
      </p:nvGrpSpPr>
      <p:grpSpPr>
        <a:xfrm>
          <a:off x="0" y="0"/>
          <a:ext cx="0" cy="0"/>
          <a:chOff x="0" y="0"/>
          <a:chExt cx="0" cy="0"/>
        </a:xfrm>
      </p:grpSpPr>
      <p:sp>
        <p:nvSpPr>
          <p:cNvPr id="1227" name="Google Shape;1227;gc96debfe75_2_12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28" name="Google Shape;1228;gc96debfe75_2_1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22676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5"/>
        <p:cNvGrpSpPr/>
        <p:nvPr/>
      </p:nvGrpSpPr>
      <p:grpSpPr>
        <a:xfrm>
          <a:off x="0" y="0"/>
          <a:ext cx="0" cy="0"/>
          <a:chOff x="0" y="0"/>
          <a:chExt cx="0" cy="0"/>
        </a:xfrm>
      </p:grpSpPr>
      <p:sp>
        <p:nvSpPr>
          <p:cNvPr id="1656" name="Google Shape;1656;gc96debfe75_1_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7" name="Google Shape;1657;gc96debfe75_1_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04483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2"/>
        <p:cNvGrpSpPr/>
        <p:nvPr/>
      </p:nvGrpSpPr>
      <p:grpSpPr>
        <a:xfrm>
          <a:off x="0" y="0"/>
          <a:ext cx="0" cy="0"/>
          <a:chOff x="0" y="0"/>
          <a:chExt cx="0" cy="0"/>
        </a:xfrm>
      </p:grpSpPr>
      <p:sp>
        <p:nvSpPr>
          <p:cNvPr id="1663" name="Google Shape;1663;gc96debfe75_1_9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4" name="Google Shape;1664;gc96debfe75_1_9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595020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9"/>
        <p:cNvGrpSpPr/>
        <p:nvPr/>
      </p:nvGrpSpPr>
      <p:grpSpPr>
        <a:xfrm>
          <a:off x="0" y="0"/>
          <a:ext cx="0" cy="0"/>
          <a:chOff x="0" y="0"/>
          <a:chExt cx="0" cy="0"/>
        </a:xfrm>
      </p:grpSpPr>
      <p:sp>
        <p:nvSpPr>
          <p:cNvPr id="1670" name="Google Shape;1670;gc96debfe75_1_10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1" name="Google Shape;1671;gc96debfe75_1_10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8635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6"/>
        <p:cNvGrpSpPr/>
        <p:nvPr/>
      </p:nvGrpSpPr>
      <p:grpSpPr>
        <a:xfrm>
          <a:off x="0" y="0"/>
          <a:ext cx="0" cy="0"/>
          <a:chOff x="0" y="0"/>
          <a:chExt cx="0" cy="0"/>
        </a:xfrm>
      </p:grpSpPr>
      <p:sp>
        <p:nvSpPr>
          <p:cNvPr id="1677" name="Google Shape;1677;gc96debfe75_1_10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8" name="Google Shape;1678;gc96debfe75_1_10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82070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2"/>
        <p:cNvGrpSpPr/>
        <p:nvPr/>
      </p:nvGrpSpPr>
      <p:grpSpPr>
        <a:xfrm>
          <a:off x="0" y="0"/>
          <a:ext cx="0" cy="0"/>
          <a:chOff x="0" y="0"/>
          <a:chExt cx="0" cy="0"/>
        </a:xfrm>
      </p:grpSpPr>
      <p:sp>
        <p:nvSpPr>
          <p:cNvPr id="1683" name="Google Shape;1683;gc96debfe75_1_10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4" name="Google Shape;1684;gc96debfe75_1_10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00559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9"/>
        <p:cNvGrpSpPr/>
        <p:nvPr/>
      </p:nvGrpSpPr>
      <p:grpSpPr>
        <a:xfrm>
          <a:off x="0" y="0"/>
          <a:ext cx="0" cy="0"/>
          <a:chOff x="0" y="0"/>
          <a:chExt cx="0" cy="0"/>
        </a:xfrm>
      </p:grpSpPr>
      <p:sp>
        <p:nvSpPr>
          <p:cNvPr id="1690" name="Google Shape;1690;gc96debfe75_1_10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1" name="Google Shape;1691;gc96debfe75_1_10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524753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6"/>
        <p:cNvGrpSpPr/>
        <p:nvPr/>
      </p:nvGrpSpPr>
      <p:grpSpPr>
        <a:xfrm>
          <a:off x="0" y="0"/>
          <a:ext cx="0" cy="0"/>
          <a:chOff x="0" y="0"/>
          <a:chExt cx="0" cy="0"/>
        </a:xfrm>
      </p:grpSpPr>
      <p:sp>
        <p:nvSpPr>
          <p:cNvPr id="1697" name="Google Shape;1697;gc96debfe75_1_10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8" name="Google Shape;1698;gc96debfe75_1_10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31304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3"/>
        <p:cNvGrpSpPr/>
        <p:nvPr/>
      </p:nvGrpSpPr>
      <p:grpSpPr>
        <a:xfrm>
          <a:off x="0" y="0"/>
          <a:ext cx="0" cy="0"/>
          <a:chOff x="0" y="0"/>
          <a:chExt cx="0" cy="0"/>
        </a:xfrm>
      </p:grpSpPr>
      <p:sp>
        <p:nvSpPr>
          <p:cNvPr id="1704" name="Google Shape;1704;gc96debfe75_1_10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05" name="Google Shape;1705;gc96debfe75_1_10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557351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0"/>
        <p:cNvGrpSpPr/>
        <p:nvPr/>
      </p:nvGrpSpPr>
      <p:grpSpPr>
        <a:xfrm>
          <a:off x="0" y="0"/>
          <a:ext cx="0" cy="0"/>
          <a:chOff x="0" y="0"/>
          <a:chExt cx="0" cy="0"/>
        </a:xfrm>
      </p:grpSpPr>
      <p:sp>
        <p:nvSpPr>
          <p:cNvPr id="1711" name="Google Shape;1711;gc96debfe75_1_1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12" name="Google Shape;1712;gc96debfe75_1_10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174161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8"/>
        <p:cNvGrpSpPr/>
        <p:nvPr/>
      </p:nvGrpSpPr>
      <p:grpSpPr>
        <a:xfrm>
          <a:off x="0" y="0"/>
          <a:ext cx="0" cy="0"/>
          <a:chOff x="0" y="0"/>
          <a:chExt cx="0" cy="0"/>
        </a:xfrm>
      </p:grpSpPr>
      <p:sp>
        <p:nvSpPr>
          <p:cNvPr id="1719" name="Google Shape;1719;gc96debfe75_1_1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0" name="Google Shape;1720;gc96debfe75_1_1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2113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4"/>
        <p:cNvGrpSpPr/>
        <p:nvPr/>
      </p:nvGrpSpPr>
      <p:grpSpPr>
        <a:xfrm>
          <a:off x="0" y="0"/>
          <a:ext cx="0" cy="0"/>
          <a:chOff x="0" y="0"/>
          <a:chExt cx="0" cy="0"/>
        </a:xfrm>
      </p:grpSpPr>
      <p:sp>
        <p:nvSpPr>
          <p:cNvPr id="1235" name="Google Shape;1235;gc96debfe75_2_12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36" name="Google Shape;1236;gc96debfe75_2_1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085293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4"/>
        <p:cNvGrpSpPr/>
        <p:nvPr/>
      </p:nvGrpSpPr>
      <p:grpSpPr>
        <a:xfrm>
          <a:off x="0" y="0"/>
          <a:ext cx="0" cy="0"/>
          <a:chOff x="0" y="0"/>
          <a:chExt cx="0" cy="0"/>
        </a:xfrm>
      </p:grpSpPr>
      <p:sp>
        <p:nvSpPr>
          <p:cNvPr id="1725" name="Google Shape;1725;gc96debfe75_1_10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buNone/>
            </a:pPr>
            <a:r>
              <a:rPr lang="en-US" dirty="0"/>
              <a:t>The </a:t>
            </a:r>
            <a:r>
              <a:rPr lang="en-US" b="1" dirty="0"/>
              <a:t>Simple Mail Transfer Protocol</a:t>
            </a:r>
            <a:r>
              <a:rPr lang="en-US" dirty="0"/>
              <a:t> is an internet standard communication protocol for electronic mail transmission.</a:t>
            </a:r>
            <a:endParaRPr dirty="0"/>
          </a:p>
        </p:txBody>
      </p:sp>
      <p:sp>
        <p:nvSpPr>
          <p:cNvPr id="1726" name="Google Shape;1726;gc96debfe75_1_10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683615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0"/>
        <p:cNvGrpSpPr/>
        <p:nvPr/>
      </p:nvGrpSpPr>
      <p:grpSpPr>
        <a:xfrm>
          <a:off x="0" y="0"/>
          <a:ext cx="0" cy="0"/>
          <a:chOff x="0" y="0"/>
          <a:chExt cx="0" cy="0"/>
        </a:xfrm>
      </p:grpSpPr>
      <p:sp>
        <p:nvSpPr>
          <p:cNvPr id="1731" name="Google Shape;1731;gc96debfe75_1_10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dirty="0" smtClean="0"/>
              <a:t>Transport </a:t>
            </a:r>
            <a:r>
              <a:rPr lang="en-US" b="1" dirty="0"/>
              <a:t>Layer Security</a:t>
            </a:r>
            <a:r>
              <a:rPr lang="en-US" dirty="0"/>
              <a:t> (TLS) is the successor protocol to </a:t>
            </a:r>
            <a:r>
              <a:rPr lang="en-US" b="1" dirty="0"/>
              <a:t>Secure Socket Layer</a:t>
            </a:r>
            <a:r>
              <a:rPr lang="en-US" dirty="0"/>
              <a:t> (SSL). TLS is an improved version of SSL. </a:t>
            </a:r>
            <a:endParaRPr lang="en-US" dirty="0" smtClean="0"/>
          </a:p>
          <a:p>
            <a:r>
              <a:rPr lang="en-US" dirty="0" smtClean="0"/>
              <a:t>It </a:t>
            </a:r>
            <a:r>
              <a:rPr lang="en-US" dirty="0"/>
              <a:t>works in much the same way as the SSL, using encryption to protect the transfer of data and information. </a:t>
            </a:r>
            <a:endParaRPr lang="en-US" dirty="0" smtClean="0"/>
          </a:p>
          <a:p>
            <a:r>
              <a:rPr lang="en-US" dirty="0" smtClean="0"/>
              <a:t>The </a:t>
            </a:r>
            <a:r>
              <a:rPr lang="en-US" dirty="0"/>
              <a:t>two terms are often used interchangeably in the industry although </a:t>
            </a:r>
            <a:r>
              <a:rPr lang="en-US" b="1" dirty="0"/>
              <a:t>SSL is still widely used</a:t>
            </a:r>
            <a:r>
              <a:rPr lang="en-US" b="1" dirty="0" smtClean="0"/>
              <a:t>.</a:t>
            </a:r>
          </a:p>
          <a:p>
            <a:r>
              <a:rPr lang="en-US" b="1" dirty="0"/>
              <a:t>UTF-8</a:t>
            </a:r>
            <a:r>
              <a:rPr lang="en-US" dirty="0"/>
              <a:t> is a variable-width character encoding used for electronic communication. Defined by the Unicode Standard, the name is derived from Unicode Transformation Format – 8-bit.</a:t>
            </a:r>
          </a:p>
          <a:p>
            <a:endParaRPr lang="en-US" b="1" dirty="0"/>
          </a:p>
          <a:p>
            <a:pPr marL="0" lvl="0" indent="0" algn="l" rtl="0">
              <a:spcBef>
                <a:spcPts val="0"/>
              </a:spcBef>
              <a:spcAft>
                <a:spcPts val="0"/>
              </a:spcAft>
              <a:buNone/>
            </a:pPr>
            <a:endParaRPr dirty="0"/>
          </a:p>
        </p:txBody>
      </p:sp>
      <p:sp>
        <p:nvSpPr>
          <p:cNvPr id="1732" name="Google Shape;1732;gc96debfe75_1_10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63966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4"/>
        <p:cNvGrpSpPr/>
        <p:nvPr/>
      </p:nvGrpSpPr>
      <p:grpSpPr>
        <a:xfrm>
          <a:off x="0" y="0"/>
          <a:ext cx="0" cy="0"/>
          <a:chOff x="0" y="0"/>
          <a:chExt cx="0" cy="0"/>
        </a:xfrm>
      </p:grpSpPr>
      <p:sp>
        <p:nvSpPr>
          <p:cNvPr id="1745" name="Google Shape;1745;gc96debfe75_1_1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6" name="Google Shape;1746;gc96debfe75_1_1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2550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0"/>
        <p:cNvGrpSpPr/>
        <p:nvPr/>
      </p:nvGrpSpPr>
      <p:grpSpPr>
        <a:xfrm>
          <a:off x="0" y="0"/>
          <a:ext cx="0" cy="0"/>
          <a:chOff x="0" y="0"/>
          <a:chExt cx="0" cy="0"/>
        </a:xfrm>
      </p:grpSpPr>
      <p:sp>
        <p:nvSpPr>
          <p:cNvPr id="1751" name="Google Shape;1751;gc96debfe75_1_1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2" name="Google Shape;1752;gc96debfe75_1_1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09208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7"/>
        <p:cNvGrpSpPr/>
        <p:nvPr/>
      </p:nvGrpSpPr>
      <p:grpSpPr>
        <a:xfrm>
          <a:off x="0" y="0"/>
          <a:ext cx="0" cy="0"/>
          <a:chOff x="0" y="0"/>
          <a:chExt cx="0" cy="0"/>
        </a:xfrm>
      </p:grpSpPr>
      <p:sp>
        <p:nvSpPr>
          <p:cNvPr id="1758" name="Google Shape;1758;gc96debfe75_1_1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9" name="Google Shape;1759;gc96debfe75_1_1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267826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4"/>
        <p:cNvGrpSpPr/>
        <p:nvPr/>
      </p:nvGrpSpPr>
      <p:grpSpPr>
        <a:xfrm>
          <a:off x="0" y="0"/>
          <a:ext cx="0" cy="0"/>
          <a:chOff x="0" y="0"/>
          <a:chExt cx="0" cy="0"/>
        </a:xfrm>
      </p:grpSpPr>
      <p:sp>
        <p:nvSpPr>
          <p:cNvPr id="1765" name="Google Shape;1765;gc96debfe75_1_1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66" name="Google Shape;1766;gc96debfe75_1_1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0024535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3"/>
        <p:cNvGrpSpPr/>
        <p:nvPr/>
      </p:nvGrpSpPr>
      <p:grpSpPr>
        <a:xfrm>
          <a:off x="0" y="0"/>
          <a:ext cx="0" cy="0"/>
          <a:chOff x="0" y="0"/>
          <a:chExt cx="0" cy="0"/>
        </a:xfrm>
      </p:grpSpPr>
      <p:sp>
        <p:nvSpPr>
          <p:cNvPr id="1774" name="Google Shape;1774;gc96debfd06_0_6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75" name="Google Shape;1775;gc96debfd06_0_6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8030306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Google Shape;1781;gc96debfd06_0_6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82" name="Google Shape;1782;gc96debfd06_0_6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4757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8"/>
        <p:cNvGrpSpPr/>
        <p:nvPr/>
      </p:nvGrpSpPr>
      <p:grpSpPr>
        <a:xfrm>
          <a:off x="0" y="0"/>
          <a:ext cx="0" cy="0"/>
          <a:chOff x="0" y="0"/>
          <a:chExt cx="0" cy="0"/>
        </a:xfrm>
      </p:grpSpPr>
      <p:sp>
        <p:nvSpPr>
          <p:cNvPr id="1789" name="Google Shape;1789;gc96debfd06_0_6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r>
              <a:rPr lang="en-US" b="1" dirty="0"/>
              <a:t>Boolean: </a:t>
            </a:r>
            <a:r>
              <a:rPr lang="en-US" dirty="0"/>
              <a:t>true or false</a:t>
            </a:r>
          </a:p>
          <a:p>
            <a:r>
              <a:rPr lang="en-US" b="1" dirty="0"/>
              <a:t>Choice</a:t>
            </a:r>
            <a:r>
              <a:rPr lang="en-US" dirty="0"/>
              <a:t>: a pre-defined set of strings from which a user can pick a value</a:t>
            </a:r>
          </a:p>
          <a:p>
            <a:r>
              <a:rPr lang="en-US" b="1" dirty="0"/>
              <a:t>Credentials</a:t>
            </a:r>
            <a:r>
              <a:rPr lang="en-US" dirty="0"/>
              <a:t>: a pre-defined Jenkins credential</a:t>
            </a:r>
          </a:p>
          <a:p>
            <a:r>
              <a:rPr lang="en-US" b="1" dirty="0"/>
              <a:t>File</a:t>
            </a:r>
            <a:r>
              <a:rPr lang="en-US" dirty="0"/>
              <a:t>: the full path to a file on the filesystem</a:t>
            </a:r>
          </a:p>
          <a:p>
            <a:r>
              <a:rPr lang="en-US" b="1" dirty="0"/>
              <a:t>Multi-line String</a:t>
            </a:r>
            <a:r>
              <a:rPr lang="en-US" dirty="0"/>
              <a:t>: same as String, but allows newline characters</a:t>
            </a:r>
          </a:p>
          <a:p>
            <a:r>
              <a:rPr lang="en-US" b="1" dirty="0"/>
              <a:t>Password</a:t>
            </a:r>
            <a:r>
              <a:rPr lang="en-US" dirty="0"/>
              <a:t>: similar to the Credentials type, but allows us to pass a plain text parameter specific to the job or pipeline</a:t>
            </a:r>
          </a:p>
          <a:p>
            <a:r>
              <a:rPr lang="en-US" b="1" dirty="0"/>
              <a:t>Run</a:t>
            </a:r>
            <a:r>
              <a:rPr lang="en-US" dirty="0"/>
              <a:t>: an absolute URL to a single run of another job</a:t>
            </a:r>
          </a:p>
          <a:p>
            <a:r>
              <a:rPr lang="en-US" b="1" dirty="0"/>
              <a:t>String</a:t>
            </a:r>
            <a:r>
              <a:rPr lang="en-US" dirty="0"/>
              <a:t>: any combination of characters and numbers</a:t>
            </a:r>
          </a:p>
          <a:p>
            <a:pPr marL="0" lvl="0" indent="0" algn="l" rtl="0">
              <a:lnSpc>
                <a:spcPct val="100000"/>
              </a:lnSpc>
              <a:spcBef>
                <a:spcPts val="0"/>
              </a:spcBef>
              <a:spcAft>
                <a:spcPts val="0"/>
              </a:spcAft>
              <a:buSzPts val="1100"/>
              <a:buNone/>
            </a:pPr>
            <a:endParaRPr dirty="0"/>
          </a:p>
        </p:txBody>
      </p:sp>
      <p:sp>
        <p:nvSpPr>
          <p:cNvPr id="1790" name="Google Shape;1790;gc96debfd06_0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0232843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4"/>
        <p:cNvGrpSpPr/>
        <p:nvPr/>
      </p:nvGrpSpPr>
      <p:grpSpPr>
        <a:xfrm>
          <a:off x="0" y="0"/>
          <a:ext cx="0" cy="0"/>
          <a:chOff x="0" y="0"/>
          <a:chExt cx="0" cy="0"/>
        </a:xfrm>
      </p:grpSpPr>
      <p:sp>
        <p:nvSpPr>
          <p:cNvPr id="1795" name="Google Shape;1795;gc96debfd06_0_6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6" name="Google Shape;1796;gc96debfd06_0_6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54542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c96debfe75_2_12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r>
              <a:rPr lang="en-US" dirty="0"/>
              <a:t>Inception: The vision of the software product is developed, a project scope is defined, and the business case is justified. </a:t>
            </a:r>
          </a:p>
          <a:p>
            <a:pPr lvl="0"/>
            <a:r>
              <a:rPr lang="en-US" dirty="0"/>
              <a:t>Elaboration: Requirements are gathered and defined, risk factors are identified, and a system architecture is initialized. </a:t>
            </a:r>
          </a:p>
          <a:p>
            <a:pPr lvl="0"/>
            <a:r>
              <a:rPr lang="en-US" dirty="0"/>
              <a:t>Construction: The software is developed and ready to be delivered to the user.</a:t>
            </a:r>
          </a:p>
          <a:p>
            <a:pPr lvl="0"/>
            <a:r>
              <a:rPr lang="en-US" dirty="0"/>
              <a:t>Transition phase is from development to operations. </a:t>
            </a:r>
          </a:p>
          <a:p>
            <a:pPr lvl="0"/>
            <a:r>
              <a:rPr lang="en-US" dirty="0"/>
              <a:t>Operations: The software is available to the user and is maintained by the operations team. </a:t>
            </a:r>
          </a:p>
          <a:p>
            <a:pPr marL="0" lvl="0" indent="0" algn="l" rtl="0">
              <a:lnSpc>
                <a:spcPct val="100000"/>
              </a:lnSpc>
              <a:spcBef>
                <a:spcPts val="0"/>
              </a:spcBef>
              <a:spcAft>
                <a:spcPts val="0"/>
              </a:spcAft>
              <a:buSzPts val="1100"/>
              <a:buNone/>
            </a:pPr>
            <a:endParaRPr dirty="0"/>
          </a:p>
        </p:txBody>
      </p:sp>
      <p:sp>
        <p:nvSpPr>
          <p:cNvPr id="1244" name="Google Shape;1244;gc96debfe75_2_1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6258781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1"/>
        <p:cNvGrpSpPr/>
        <p:nvPr/>
      </p:nvGrpSpPr>
      <p:grpSpPr>
        <a:xfrm>
          <a:off x="0" y="0"/>
          <a:ext cx="0" cy="0"/>
          <a:chOff x="0" y="0"/>
          <a:chExt cx="0" cy="0"/>
        </a:xfrm>
      </p:grpSpPr>
      <p:sp>
        <p:nvSpPr>
          <p:cNvPr id="1802" name="Google Shape;1802;gc96debfd06_0_6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03" name="Google Shape;1803;gc96debfd06_0_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0904603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8"/>
        <p:cNvGrpSpPr/>
        <p:nvPr/>
      </p:nvGrpSpPr>
      <p:grpSpPr>
        <a:xfrm>
          <a:off x="0" y="0"/>
          <a:ext cx="0" cy="0"/>
          <a:chOff x="0" y="0"/>
          <a:chExt cx="0" cy="0"/>
        </a:xfrm>
      </p:grpSpPr>
      <p:sp>
        <p:nvSpPr>
          <p:cNvPr id="1809" name="Google Shape;1809;gc96debfd06_0_6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10" name="Google Shape;1810;gc96debfd06_0_6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5346297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5"/>
        <p:cNvGrpSpPr/>
        <p:nvPr/>
      </p:nvGrpSpPr>
      <p:grpSpPr>
        <a:xfrm>
          <a:off x="0" y="0"/>
          <a:ext cx="0" cy="0"/>
          <a:chOff x="0" y="0"/>
          <a:chExt cx="0" cy="0"/>
        </a:xfrm>
      </p:grpSpPr>
      <p:sp>
        <p:nvSpPr>
          <p:cNvPr id="1816" name="Google Shape;1816;gc96debfd06_0_6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17" name="Google Shape;1817;gc96debfd06_0_6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837350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2"/>
        <p:cNvGrpSpPr/>
        <p:nvPr/>
      </p:nvGrpSpPr>
      <p:grpSpPr>
        <a:xfrm>
          <a:off x="0" y="0"/>
          <a:ext cx="0" cy="0"/>
          <a:chOff x="0" y="0"/>
          <a:chExt cx="0" cy="0"/>
        </a:xfrm>
      </p:grpSpPr>
      <p:sp>
        <p:nvSpPr>
          <p:cNvPr id="1823" name="Google Shape;1823;gc96debfd06_0_6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24" name="Google Shape;1824;gc96debfd06_0_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5620733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c97bf61353_0_7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14" name="Google Shape;1214;gc97bf61353_0_7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8500982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8"/>
        <p:cNvGrpSpPr/>
        <p:nvPr/>
      </p:nvGrpSpPr>
      <p:grpSpPr>
        <a:xfrm>
          <a:off x="0" y="0"/>
          <a:ext cx="0" cy="0"/>
          <a:chOff x="0" y="0"/>
          <a:chExt cx="0" cy="0"/>
        </a:xfrm>
      </p:grpSpPr>
      <p:sp>
        <p:nvSpPr>
          <p:cNvPr id="1219" name="Google Shape;1219;gc97bf61353_0_7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0" name="Google Shape;1220;gc97bf61353_0_7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72421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c97bf61353_0_7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7" name="Google Shape;1227;gc97bf61353_0_7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106300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2"/>
        <p:cNvGrpSpPr/>
        <p:nvPr/>
      </p:nvGrpSpPr>
      <p:grpSpPr>
        <a:xfrm>
          <a:off x="0" y="0"/>
          <a:ext cx="0" cy="0"/>
          <a:chOff x="0" y="0"/>
          <a:chExt cx="0" cy="0"/>
        </a:xfrm>
      </p:grpSpPr>
      <p:sp>
        <p:nvSpPr>
          <p:cNvPr id="1233" name="Google Shape;1233;gc97bf61353_0_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34" name="Google Shape;1234;gc97bf61353_0_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155463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9"/>
        <p:cNvGrpSpPr/>
        <p:nvPr/>
      </p:nvGrpSpPr>
      <p:grpSpPr>
        <a:xfrm>
          <a:off x="0" y="0"/>
          <a:ext cx="0" cy="0"/>
          <a:chOff x="0" y="0"/>
          <a:chExt cx="0" cy="0"/>
        </a:xfrm>
      </p:grpSpPr>
      <p:sp>
        <p:nvSpPr>
          <p:cNvPr id="1240" name="Google Shape;1240;gc97bf61353_0_7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1" name="Google Shape;1241;gc97bf61353_0_7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79259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6"/>
        <p:cNvGrpSpPr/>
        <p:nvPr/>
      </p:nvGrpSpPr>
      <p:grpSpPr>
        <a:xfrm>
          <a:off x="0" y="0"/>
          <a:ext cx="0" cy="0"/>
          <a:chOff x="0" y="0"/>
          <a:chExt cx="0" cy="0"/>
        </a:xfrm>
      </p:grpSpPr>
      <p:sp>
        <p:nvSpPr>
          <p:cNvPr id="1247" name="Google Shape;1247;gc97bf61353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48" name="Google Shape;1248;gc97bf61353_0_7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91249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1"/>
        <p:cNvGrpSpPr/>
        <p:nvPr/>
      </p:nvGrpSpPr>
      <p:grpSpPr>
        <a:xfrm>
          <a:off x="0" y="0"/>
          <a:ext cx="0" cy="0"/>
          <a:chOff x="0" y="0"/>
          <a:chExt cx="0" cy="0"/>
        </a:xfrm>
      </p:grpSpPr>
      <p:sp>
        <p:nvSpPr>
          <p:cNvPr id="1252" name="Google Shape;1252;gc96debfe75_2_127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53" name="Google Shape;1253;gc96debfe75_2_12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042383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3"/>
        <p:cNvGrpSpPr/>
        <p:nvPr/>
      </p:nvGrpSpPr>
      <p:grpSpPr>
        <a:xfrm>
          <a:off x="0" y="0"/>
          <a:ext cx="0" cy="0"/>
          <a:chOff x="0" y="0"/>
          <a:chExt cx="0" cy="0"/>
        </a:xfrm>
      </p:grpSpPr>
      <p:sp>
        <p:nvSpPr>
          <p:cNvPr id="1254" name="Google Shape;1254;gc97bf61353_0_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5" name="Google Shape;1255;gc97bf61353_0_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183069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0"/>
        <p:cNvGrpSpPr/>
        <p:nvPr/>
      </p:nvGrpSpPr>
      <p:grpSpPr>
        <a:xfrm>
          <a:off x="0" y="0"/>
          <a:ext cx="0" cy="0"/>
          <a:chOff x="0" y="0"/>
          <a:chExt cx="0" cy="0"/>
        </a:xfrm>
      </p:grpSpPr>
      <p:sp>
        <p:nvSpPr>
          <p:cNvPr id="1261" name="Google Shape;1261;gc97bf61353_0_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2" name="Google Shape;1262;gc97bf61353_0_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920413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c97bf61353_0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9" name="Google Shape;1269;gc97bf61353_0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444855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3"/>
        <p:cNvGrpSpPr/>
        <p:nvPr/>
      </p:nvGrpSpPr>
      <p:grpSpPr>
        <a:xfrm>
          <a:off x="0" y="0"/>
          <a:ext cx="0" cy="0"/>
          <a:chOff x="0" y="0"/>
          <a:chExt cx="0" cy="0"/>
        </a:xfrm>
      </p:grpSpPr>
      <p:sp>
        <p:nvSpPr>
          <p:cNvPr id="1274" name="Google Shape;1274;gc97bf6135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5" name="Google Shape;1275;gc97bf61353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46508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9"/>
        <p:cNvGrpSpPr/>
        <p:nvPr/>
      </p:nvGrpSpPr>
      <p:grpSpPr>
        <a:xfrm>
          <a:off x="0" y="0"/>
          <a:ext cx="0" cy="0"/>
          <a:chOff x="0" y="0"/>
          <a:chExt cx="0" cy="0"/>
        </a:xfrm>
      </p:grpSpPr>
      <p:sp>
        <p:nvSpPr>
          <p:cNvPr id="1280" name="Google Shape;1280;gc97bf61353_0_8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1" name="Google Shape;1281;gc97bf61353_0_8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4090051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0"/>
        <p:cNvGrpSpPr/>
        <p:nvPr/>
      </p:nvGrpSpPr>
      <p:grpSpPr>
        <a:xfrm>
          <a:off x="0" y="0"/>
          <a:ext cx="0" cy="0"/>
          <a:chOff x="0" y="0"/>
          <a:chExt cx="0" cy="0"/>
        </a:xfrm>
      </p:grpSpPr>
      <p:sp>
        <p:nvSpPr>
          <p:cNvPr id="1301" name="Google Shape;1301;gc97bf61353_0_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2" name="Google Shape;1302;gc97bf61353_0_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543166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gc97bf61353_0_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09" name="Google Shape;1309;gc97bf61353_0_8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189933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c97bf61353_0_8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17" name="Google Shape;1317;gc97bf61353_0_8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8899701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c97bf61353_0_8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5" name="Google Shape;1325;gc97bf61353_0_8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8113449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0"/>
        <p:cNvGrpSpPr/>
        <p:nvPr/>
      </p:nvGrpSpPr>
      <p:grpSpPr>
        <a:xfrm>
          <a:off x="0" y="0"/>
          <a:ext cx="0" cy="0"/>
          <a:chOff x="0" y="0"/>
          <a:chExt cx="0" cy="0"/>
        </a:xfrm>
      </p:grpSpPr>
      <p:sp>
        <p:nvSpPr>
          <p:cNvPr id="1331" name="Google Shape;1331;gc97bf61353_0_21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32" name="Google Shape;1332;gc97bf61353_0_2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539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9"/>
        <p:cNvGrpSpPr/>
        <p:nvPr/>
      </p:nvGrpSpPr>
      <p:grpSpPr>
        <a:xfrm>
          <a:off x="0" y="0"/>
          <a:ext cx="0" cy="0"/>
          <a:chOff x="0" y="0"/>
          <a:chExt cx="0" cy="0"/>
        </a:xfrm>
      </p:grpSpPr>
      <p:sp>
        <p:nvSpPr>
          <p:cNvPr id="1270" name="Google Shape;1270;gc96debfe75_2_12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71" name="Google Shape;1271;gc96debfe75_2_12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5389389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Google Shape;1337;gc97bf61353_0_21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38" name="Google Shape;1338;gc97bf61353_0_2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3230583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4"/>
        <p:cNvGrpSpPr/>
        <p:nvPr/>
      </p:nvGrpSpPr>
      <p:grpSpPr>
        <a:xfrm>
          <a:off x="0" y="0"/>
          <a:ext cx="0" cy="0"/>
          <a:chOff x="0" y="0"/>
          <a:chExt cx="0" cy="0"/>
        </a:xfrm>
      </p:grpSpPr>
      <p:sp>
        <p:nvSpPr>
          <p:cNvPr id="1345" name="Google Shape;1345;gc97bf61353_0_21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46" name="Google Shape;1346;gc97bf61353_0_2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9815548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2"/>
        <p:cNvGrpSpPr/>
        <p:nvPr/>
      </p:nvGrpSpPr>
      <p:grpSpPr>
        <a:xfrm>
          <a:off x="0" y="0"/>
          <a:ext cx="0" cy="0"/>
          <a:chOff x="0" y="0"/>
          <a:chExt cx="0" cy="0"/>
        </a:xfrm>
      </p:grpSpPr>
      <p:sp>
        <p:nvSpPr>
          <p:cNvPr id="1353" name="Google Shape;1353;gc97bf61353_0_21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54" name="Google Shape;1354;gc97bf61353_0_2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7228335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9"/>
        <p:cNvGrpSpPr/>
        <p:nvPr/>
      </p:nvGrpSpPr>
      <p:grpSpPr>
        <a:xfrm>
          <a:off x="0" y="0"/>
          <a:ext cx="0" cy="0"/>
          <a:chOff x="0" y="0"/>
          <a:chExt cx="0" cy="0"/>
        </a:xfrm>
      </p:grpSpPr>
      <p:sp>
        <p:nvSpPr>
          <p:cNvPr id="1360" name="Google Shape;1360;gc97bf61353_0_21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61" name="Google Shape;1361;gc97bf61353_0_2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1532790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c97bf61353_0_22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69" name="Google Shape;1369;gc97bf61353_0_2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051926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4"/>
        <p:cNvGrpSpPr/>
        <p:nvPr/>
      </p:nvGrpSpPr>
      <p:grpSpPr>
        <a:xfrm>
          <a:off x="0" y="0"/>
          <a:ext cx="0" cy="0"/>
          <a:chOff x="0" y="0"/>
          <a:chExt cx="0" cy="0"/>
        </a:xfrm>
      </p:grpSpPr>
      <p:sp>
        <p:nvSpPr>
          <p:cNvPr id="1375" name="Google Shape;1375;gc97bf61353_0_22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76" name="Google Shape;1376;gc97bf61353_0_2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3671776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2"/>
        <p:cNvGrpSpPr/>
        <p:nvPr/>
      </p:nvGrpSpPr>
      <p:grpSpPr>
        <a:xfrm>
          <a:off x="0" y="0"/>
          <a:ext cx="0" cy="0"/>
          <a:chOff x="0" y="0"/>
          <a:chExt cx="0" cy="0"/>
        </a:xfrm>
      </p:grpSpPr>
      <p:sp>
        <p:nvSpPr>
          <p:cNvPr id="1383" name="Google Shape;1383;gc97bf61353_0_22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84" name="Google Shape;1384;gc97bf61353_0_2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83499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9"/>
        <p:cNvGrpSpPr/>
        <p:nvPr/>
      </p:nvGrpSpPr>
      <p:grpSpPr>
        <a:xfrm>
          <a:off x="0" y="0"/>
          <a:ext cx="0" cy="0"/>
          <a:chOff x="0" y="0"/>
          <a:chExt cx="0" cy="0"/>
        </a:xfrm>
      </p:grpSpPr>
      <p:sp>
        <p:nvSpPr>
          <p:cNvPr id="1390" name="Google Shape;1390;gc97bf61353_0_22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91" name="Google Shape;1391;gc97bf61353_0_2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6662071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gc97bf61353_0_22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00" name="Google Shape;1400;gc97bf61353_0_2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5475617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Google Shape;1406;gc97bf61353_0_22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07" name="Google Shape;1407;gc97bf61353_0_2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1489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D038E33-3D5F-42D0-933F-1CD7F04D03A5}" type="datetimeFigureOut">
              <a:rPr lang="en-US" smtClean="0"/>
              <a:t>10/1/2023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FAE3CD-79B0-47CA-8B52-0B1FE3C7E54C}" type="slidenum">
              <a:rPr lang="en-US" smtClean="0"/>
              <a:t>‹#›</a:t>
            </a:fld>
            <a:endParaRPr lang="en-US"/>
          </a:p>
        </p:txBody>
      </p:sp>
    </p:spTree>
    <p:extLst>
      <p:ext uri="{BB962C8B-B14F-4D97-AF65-F5344CB8AC3E}">
        <p14:creationId xmlns:p14="http://schemas.microsoft.com/office/powerpoint/2010/main" val="39454841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038E33-3D5F-42D0-933F-1CD7F04D03A5}" type="datetimeFigureOut">
              <a:rPr lang="en-US" smtClean="0"/>
              <a:t>10/1/2023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FAE3CD-79B0-47CA-8B52-0B1FE3C7E54C}" type="slidenum">
              <a:rPr lang="en-US" smtClean="0"/>
              <a:t>‹#›</a:t>
            </a:fld>
            <a:endParaRPr lang="en-US"/>
          </a:p>
        </p:txBody>
      </p:sp>
    </p:spTree>
    <p:extLst>
      <p:ext uri="{BB962C8B-B14F-4D97-AF65-F5344CB8AC3E}">
        <p14:creationId xmlns:p14="http://schemas.microsoft.com/office/powerpoint/2010/main" val="42862502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038E33-3D5F-42D0-933F-1CD7F04D03A5}" type="datetimeFigureOut">
              <a:rPr lang="en-US" smtClean="0"/>
              <a:t>10/1/2023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FAE3CD-79B0-47CA-8B52-0B1FE3C7E54C}" type="slidenum">
              <a:rPr lang="en-US" smtClean="0"/>
              <a:t>‹#›</a:t>
            </a:fld>
            <a:endParaRPr lang="en-US"/>
          </a:p>
        </p:txBody>
      </p:sp>
    </p:spTree>
    <p:extLst>
      <p:ext uri="{BB962C8B-B14F-4D97-AF65-F5344CB8AC3E}">
        <p14:creationId xmlns:p14="http://schemas.microsoft.com/office/powerpoint/2010/main" val="22276175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ivider">
  <p:cSld name="Divider">
    <p:spTree>
      <p:nvGrpSpPr>
        <p:cNvPr id="1" name="Shape 25"/>
        <p:cNvGrpSpPr/>
        <p:nvPr/>
      </p:nvGrpSpPr>
      <p:grpSpPr>
        <a:xfrm>
          <a:off x="0" y="0"/>
          <a:ext cx="0" cy="0"/>
          <a:chOff x="0" y="0"/>
          <a:chExt cx="0" cy="0"/>
        </a:xfrm>
      </p:grpSpPr>
      <p:sp>
        <p:nvSpPr>
          <p:cNvPr id="26" name="Google Shape;26;p16"/>
          <p:cNvSpPr/>
          <p:nvPr/>
        </p:nvSpPr>
        <p:spPr>
          <a:xfrm>
            <a:off x="-575" y="0"/>
            <a:ext cx="12192000" cy="6858000"/>
          </a:xfrm>
          <a:prstGeom prst="rect">
            <a:avLst/>
          </a:prstGeom>
          <a:solidFill>
            <a:srgbClr val="F1333F"/>
          </a:soli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400" b="0" i="0" u="none" strike="noStrike" cap="none">
              <a:solidFill>
                <a:schemeClr val="lt1"/>
              </a:solidFill>
              <a:latin typeface="Calibri"/>
              <a:ea typeface="Calibri"/>
              <a:cs typeface="Calibri"/>
              <a:sym typeface="Calibri"/>
            </a:endParaRPr>
          </a:p>
        </p:txBody>
      </p:sp>
      <p:sp>
        <p:nvSpPr>
          <p:cNvPr id="27" name="Google Shape;27;p16"/>
          <p:cNvSpPr txBox="1">
            <a:spLocks noGrp="1"/>
          </p:cNvSpPr>
          <p:nvPr>
            <p:ph type="title"/>
          </p:nvPr>
        </p:nvSpPr>
        <p:spPr>
          <a:xfrm>
            <a:off x="840317" y="725998"/>
            <a:ext cx="7987424" cy="749876"/>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3600"/>
              <a:buFont typeface="Arial"/>
              <a:buNone/>
              <a:defRPr sz="4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6"/>
          <p:cNvSpPr txBox="1">
            <a:spLocks noGrp="1"/>
          </p:cNvSpPr>
          <p:nvPr>
            <p:ph type="dt" idx="10"/>
          </p:nvPr>
        </p:nvSpPr>
        <p:spPr>
          <a:xfrm>
            <a:off x="850900" y="6356351"/>
            <a:ext cx="2743200" cy="3652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6"/>
          <p:cNvSpPr txBox="1">
            <a:spLocks noGrp="1"/>
          </p:cNvSpPr>
          <p:nvPr>
            <p:ph type="ftr" idx="11"/>
          </p:nvPr>
        </p:nvSpPr>
        <p:spPr>
          <a:xfrm>
            <a:off x="3502833" y="6356367"/>
            <a:ext cx="5605600" cy="365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2400" b="0" i="0" u="none" strike="noStrike" cap="none">
                <a:solidFill>
                  <a:schemeClr val="lt1"/>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2400" b="0" i="0" u="none" strike="noStrike" cap="none">
                <a:solidFill>
                  <a:schemeClr val="dk1"/>
                </a:solidFill>
                <a:latin typeface="Calibri"/>
                <a:ea typeface="Calibri"/>
                <a:cs typeface="Calibri"/>
                <a:sym typeface="Calibri"/>
              </a:defRPr>
            </a:lvl9pPr>
          </a:lstStyle>
          <a:p>
            <a:endParaRPr/>
          </a:p>
        </p:txBody>
      </p:sp>
      <p:sp>
        <p:nvSpPr>
          <p:cNvPr id="30" name="Google Shape;30;p16"/>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1200" b="0" i="0" u="none" strike="noStrike" cap="none">
                <a:solidFill>
                  <a:schemeClr val="lt1"/>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1200" b="0" i="0" u="none" strike="noStrike" cap="none">
                <a:solidFill>
                  <a:schemeClr val="lt1"/>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1200" b="0" i="0" u="none" strike="noStrike" cap="none">
                <a:solidFill>
                  <a:schemeClr val="lt1"/>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1200" b="0" i="0" u="none" strike="noStrike" cap="none">
                <a:solidFill>
                  <a:schemeClr val="lt1"/>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1200" b="0" i="0" u="none" strike="noStrike" cap="none">
                <a:solidFill>
                  <a:schemeClr val="lt1"/>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1200" b="0" i="0" u="none" strike="noStrike" cap="none">
                <a:solidFill>
                  <a:schemeClr val="lt1"/>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1200" b="0" i="0" u="none" strike="noStrike" cap="none">
                <a:solidFill>
                  <a:schemeClr val="lt1"/>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1200" b="0" i="0" u="none" strike="noStrike" cap="none">
                <a:solidFill>
                  <a:schemeClr val="lt1"/>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1200" b="0" i="0" u="none" strike="noStrike" cap="none">
                <a:solidFill>
                  <a:schemeClr val="lt1"/>
                </a:solidFill>
                <a:latin typeface="Proxima Nova"/>
                <a:ea typeface="Proxima Nova"/>
                <a:cs typeface="Proxima Nova"/>
                <a:sym typeface="Proxima Nova"/>
              </a:defRPr>
            </a:lvl9pPr>
          </a:lstStyle>
          <a:p>
            <a:fld id="{00000000-1234-1234-1234-123412341234}" type="slidenum">
              <a:rPr lang="en" smtClean="0"/>
              <a:pPr/>
              <a:t>‹#›</a:t>
            </a:fld>
            <a:endParaRPr lang="en"/>
          </a:p>
        </p:txBody>
      </p:sp>
      <p:pic>
        <p:nvPicPr>
          <p:cNvPr id="31" name="Google Shape;31;p16"/>
          <p:cNvPicPr preferRelativeResize="0"/>
          <p:nvPr/>
        </p:nvPicPr>
        <p:blipFill rotWithShape="1">
          <a:blip r:embed="rId2">
            <a:alphaModFix/>
          </a:blip>
          <a:srcRect/>
          <a:stretch/>
        </p:blipFill>
        <p:spPr>
          <a:xfrm>
            <a:off x="10149227" y="404813"/>
            <a:ext cx="1213040" cy="323851"/>
          </a:xfrm>
          <a:prstGeom prst="rect">
            <a:avLst/>
          </a:prstGeom>
          <a:noFill/>
          <a:ln>
            <a:noFill/>
          </a:ln>
        </p:spPr>
      </p:pic>
      <p:sp>
        <p:nvSpPr>
          <p:cNvPr id="32" name="Google Shape;32;p16"/>
          <p:cNvSpPr/>
          <p:nvPr/>
        </p:nvSpPr>
        <p:spPr>
          <a:xfrm>
            <a:off x="0" y="0"/>
            <a:ext cx="12192000" cy="6858000"/>
          </a:xfrm>
          <a:prstGeom prst="rect">
            <a:avLst/>
          </a:prstGeom>
          <a:solidFill>
            <a:schemeClr val="accent5">
              <a:lumMod val="50000"/>
            </a:schemeClr>
          </a:soli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24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7595960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2 Line Title and Content">
  <p:cSld name="1_2 Line Title and Content">
    <p:spTree>
      <p:nvGrpSpPr>
        <p:cNvPr id="1" name="Shape 34"/>
        <p:cNvGrpSpPr/>
        <p:nvPr/>
      </p:nvGrpSpPr>
      <p:grpSpPr>
        <a:xfrm>
          <a:off x="0" y="0"/>
          <a:ext cx="0" cy="0"/>
          <a:chOff x="0" y="0"/>
          <a:chExt cx="0" cy="0"/>
        </a:xfrm>
      </p:grpSpPr>
      <p:sp>
        <p:nvSpPr>
          <p:cNvPr id="35" name="Google Shape;35;p17"/>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7"/>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Proxima Nova"/>
                <a:ea typeface="Proxima Nova"/>
                <a:cs typeface="Proxima Nova"/>
                <a:sym typeface="Proxima Nova"/>
              </a:defRPr>
            </a:lvl1pPr>
            <a:lvl2pPr marL="0" marR="0" lvl="1"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Proxima Nova"/>
                <a:ea typeface="Proxima Nova"/>
                <a:cs typeface="Proxima Nova"/>
                <a:sym typeface="Proxima Nova"/>
              </a:defRPr>
            </a:lvl2pPr>
            <a:lvl3pPr marL="0" marR="0" lvl="2"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Proxima Nova"/>
                <a:ea typeface="Proxima Nova"/>
                <a:cs typeface="Proxima Nova"/>
                <a:sym typeface="Proxima Nova"/>
              </a:defRPr>
            </a:lvl3pPr>
            <a:lvl4pPr marL="0" marR="0" lvl="3"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Proxima Nova"/>
                <a:ea typeface="Proxima Nova"/>
                <a:cs typeface="Proxima Nova"/>
                <a:sym typeface="Proxima Nova"/>
              </a:defRPr>
            </a:lvl4pPr>
            <a:lvl5pPr marL="0" marR="0" lvl="4"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Proxima Nova"/>
                <a:ea typeface="Proxima Nova"/>
                <a:cs typeface="Proxima Nova"/>
                <a:sym typeface="Proxima Nova"/>
              </a:defRPr>
            </a:lvl5pPr>
            <a:lvl6pPr marL="0" marR="0" lvl="5"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Proxima Nova"/>
                <a:ea typeface="Proxima Nova"/>
                <a:cs typeface="Proxima Nova"/>
                <a:sym typeface="Proxima Nova"/>
              </a:defRPr>
            </a:lvl6pPr>
            <a:lvl7pPr marL="0" marR="0" lvl="6"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Proxima Nova"/>
                <a:ea typeface="Proxima Nova"/>
                <a:cs typeface="Proxima Nova"/>
                <a:sym typeface="Proxima Nova"/>
              </a:defRPr>
            </a:lvl7pPr>
            <a:lvl8pPr marL="0" marR="0" lvl="7"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Proxima Nova"/>
                <a:ea typeface="Proxima Nova"/>
                <a:cs typeface="Proxima Nova"/>
                <a:sym typeface="Proxima Nova"/>
              </a:defRPr>
            </a:lvl8pPr>
            <a:lvl9pPr marL="0" marR="0" lvl="8" indent="0" algn="r">
              <a:lnSpc>
                <a:spcPct val="100000"/>
              </a:lnSpc>
              <a:spcBef>
                <a:spcPts val="0"/>
              </a:spcBef>
              <a:spcAft>
                <a:spcPts val="0"/>
              </a:spcAft>
              <a:buClr>
                <a:srgbClr val="000000"/>
              </a:buClr>
              <a:buSzPts val="900"/>
              <a:buFont typeface="Arial"/>
              <a:buNone/>
              <a:defRPr sz="1200" b="0" i="0" u="none" strike="noStrike" cap="none">
                <a:solidFill>
                  <a:srgbClr val="888888"/>
                </a:solidFill>
                <a:latin typeface="Proxima Nova"/>
                <a:ea typeface="Proxima Nova"/>
                <a:cs typeface="Proxima Nova"/>
                <a:sym typeface="Proxima Nova"/>
              </a:defRPr>
            </a:lvl9pPr>
          </a:lstStyle>
          <a:p>
            <a:fld id="{00000000-1234-1234-1234-123412341234}" type="slidenum">
              <a:rPr lang="en" smtClean="0"/>
              <a:pPr/>
              <a:t>‹#›</a:t>
            </a:fld>
            <a:endParaRPr lang="en"/>
          </a:p>
        </p:txBody>
      </p:sp>
      <p:sp>
        <p:nvSpPr>
          <p:cNvPr id="37" name="Google Shape;37;p17"/>
          <p:cNvSpPr txBox="1">
            <a:spLocks noGrp="1"/>
          </p:cNvSpPr>
          <p:nvPr>
            <p:ph type="body" idx="1"/>
          </p:nvPr>
        </p:nvSpPr>
        <p:spPr>
          <a:xfrm>
            <a:off x="4404785" y="2421467"/>
            <a:ext cx="7020983" cy="3492500"/>
          </a:xfrm>
          <a:prstGeom prst="rect">
            <a:avLst/>
          </a:prstGeom>
          <a:noFill/>
          <a:ln>
            <a:noFill/>
          </a:ln>
        </p:spPr>
        <p:txBody>
          <a:bodyPr spcFirstLastPara="1" wrap="square" lIns="91425" tIns="45700" rIns="91425" bIns="45700" anchor="t" anchorCtr="0">
            <a:noAutofit/>
          </a:bodyPr>
          <a:lstStyle>
            <a:lvl1pPr marL="609585" marR="0" lvl="0" indent="-304792" algn="ctr" rtl="0">
              <a:lnSpc>
                <a:spcPct val="90000"/>
              </a:lnSpc>
              <a:spcBef>
                <a:spcPts val="1000"/>
              </a:spcBef>
              <a:spcAft>
                <a:spcPts val="0"/>
              </a:spcAft>
              <a:buClr>
                <a:schemeClr val="dk1"/>
              </a:buClr>
              <a:buSzPts val="1800"/>
              <a:buFont typeface="Arial"/>
              <a:buNone/>
              <a:defRPr sz="2400" b="0" i="0" u="none" strike="noStrike" cap="none">
                <a:solidFill>
                  <a:schemeClr val="dk1"/>
                </a:solidFill>
                <a:latin typeface="Proxima Nova"/>
                <a:ea typeface="Proxima Nova"/>
                <a:cs typeface="Proxima Nova"/>
                <a:sym typeface="Proxima Nova"/>
              </a:defRPr>
            </a:lvl1pPr>
            <a:lvl2pPr marL="1219170" marR="0" lvl="1" indent="-457189"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828754" marR="0" lvl="2" indent="-431789"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Calibri"/>
                <a:ea typeface="Calibri"/>
                <a:cs typeface="Calibri"/>
                <a:sym typeface="Calibri"/>
              </a:defRPr>
            </a:lvl3pPr>
            <a:lvl4pPr marL="2438339" marR="0" lvl="3"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4pPr>
            <a:lvl5pPr marL="3047924" marR="0" lvl="4"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5pPr>
            <a:lvl6pPr marL="3657509" marR="0" lvl="5"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6pPr>
            <a:lvl7pPr marL="4267093" marR="0" lvl="6"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7pPr>
            <a:lvl8pPr marL="4876678" marR="0" lvl="7"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8pPr>
            <a:lvl9pPr marL="5486263" marR="0" lvl="8" indent="-419090" algn="l" rtl="0">
              <a:lnSpc>
                <a:spcPct val="90000"/>
              </a:lnSpc>
              <a:spcBef>
                <a:spcPts val="500"/>
              </a:spcBef>
              <a:spcAft>
                <a:spcPts val="0"/>
              </a:spcAft>
              <a:buClr>
                <a:schemeClr val="dk1"/>
              </a:buClr>
              <a:buSzPts val="135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 name="Google Shape;38;p17"/>
          <p:cNvSpPr/>
          <p:nvPr userDrawn="1"/>
        </p:nvSpPr>
        <p:spPr>
          <a:xfrm>
            <a:off x="0" y="0"/>
            <a:ext cx="12192000" cy="849149"/>
          </a:xfrm>
          <a:prstGeom prst="rect">
            <a:avLst/>
          </a:prstGeom>
          <a:solidFill>
            <a:schemeClr val="accent5">
              <a:lumMod val="75000"/>
            </a:schemeClr>
          </a:solidFill>
          <a:ln>
            <a:noFill/>
          </a:ln>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Clr>
                <a:srgbClr val="000000"/>
              </a:buClr>
              <a:buSzPts val="1013"/>
              <a:buFont typeface="Arial"/>
              <a:buNone/>
            </a:pPr>
            <a:endParaRPr sz="1351" b="0" i="0" u="none" strike="noStrike" cap="none">
              <a:solidFill>
                <a:schemeClr val="lt1"/>
              </a:solidFill>
              <a:latin typeface="Calibri"/>
              <a:ea typeface="Calibri"/>
              <a:cs typeface="Calibri"/>
              <a:sym typeface="Calibri"/>
            </a:endParaRPr>
          </a:p>
        </p:txBody>
      </p:sp>
      <p:sp>
        <p:nvSpPr>
          <p:cNvPr id="39" name="Google Shape;39;p17"/>
          <p:cNvSpPr txBox="1">
            <a:spLocks noGrp="1"/>
          </p:cNvSpPr>
          <p:nvPr>
            <p:ph type="title"/>
          </p:nvPr>
        </p:nvSpPr>
        <p:spPr>
          <a:xfrm>
            <a:off x="422239" y="162622"/>
            <a:ext cx="4981204" cy="510085"/>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lt1"/>
              </a:buClr>
              <a:buSzPts val="2400"/>
              <a:buFont typeface="Proxima Nova"/>
              <a:buNone/>
              <a:defRPr sz="3200" b="1" i="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dirty="0"/>
          </a:p>
        </p:txBody>
      </p:sp>
    </p:spTree>
    <p:extLst>
      <p:ext uri="{BB962C8B-B14F-4D97-AF65-F5344CB8AC3E}">
        <p14:creationId xmlns:p14="http://schemas.microsoft.com/office/powerpoint/2010/main" val="1059459871"/>
      </p:ext>
    </p:extLst>
  </p:cSld>
  <p:clrMapOvr>
    <a:masterClrMapping/>
  </p:clrMapOvr>
  <p:extLst mod="1">
    <p:ext uri="{DCECCB84-F9BA-43D5-87BE-67443E8EF086}">
      <p15:sldGuideLst xmlns:p15="http://schemas.microsoft.com/office/powerpoint/2012/main">
        <p15:guide id="1" pos="397">
          <p15:clr>
            <a:srgbClr val="FBAE40"/>
          </p15:clr>
        </p15:guide>
        <p15:guide id="2" orient="horz" pos="378">
          <p15:clr>
            <a:srgbClr val="FBAE40"/>
          </p15:clr>
        </p15:guide>
        <p15:guide id="3" orient="horz" pos="923">
          <p15:clr>
            <a:srgbClr val="FBAE40"/>
          </p15:clr>
        </p15:guide>
        <p15:guide id="4" orient="horz" pos="2794">
          <p15:clr>
            <a:srgbClr val="FBAE40"/>
          </p15:clr>
        </p15:guide>
        <p15:guide id="5" pos="2081">
          <p15:clr>
            <a:srgbClr val="FBAE40"/>
          </p15:clr>
        </p15:guide>
        <p15:guide id="6" orient="horz" pos="114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038E33-3D5F-42D0-933F-1CD7F04D03A5}" type="datetimeFigureOut">
              <a:rPr lang="en-US" smtClean="0"/>
              <a:t>10/1/2023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FAE3CD-79B0-47CA-8B52-0B1FE3C7E54C}" type="slidenum">
              <a:rPr lang="en-US" smtClean="0"/>
              <a:t>‹#›</a:t>
            </a:fld>
            <a:endParaRPr lang="en-US"/>
          </a:p>
        </p:txBody>
      </p:sp>
    </p:spTree>
    <p:extLst>
      <p:ext uri="{BB962C8B-B14F-4D97-AF65-F5344CB8AC3E}">
        <p14:creationId xmlns:p14="http://schemas.microsoft.com/office/powerpoint/2010/main" val="6519171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D038E33-3D5F-42D0-933F-1CD7F04D03A5}" type="datetimeFigureOut">
              <a:rPr lang="en-US" smtClean="0"/>
              <a:t>10/1/2023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FAE3CD-79B0-47CA-8B52-0B1FE3C7E54C}" type="slidenum">
              <a:rPr lang="en-US" smtClean="0"/>
              <a:t>‹#›</a:t>
            </a:fld>
            <a:endParaRPr lang="en-US"/>
          </a:p>
        </p:txBody>
      </p:sp>
    </p:spTree>
    <p:extLst>
      <p:ext uri="{BB962C8B-B14F-4D97-AF65-F5344CB8AC3E}">
        <p14:creationId xmlns:p14="http://schemas.microsoft.com/office/powerpoint/2010/main" val="22109819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D038E33-3D5F-42D0-933F-1CD7F04D03A5}" type="datetimeFigureOut">
              <a:rPr lang="en-US" smtClean="0"/>
              <a:t>10/1/2023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FAE3CD-79B0-47CA-8B52-0B1FE3C7E54C}" type="slidenum">
              <a:rPr lang="en-US" smtClean="0"/>
              <a:t>‹#›</a:t>
            </a:fld>
            <a:endParaRPr lang="en-US"/>
          </a:p>
        </p:txBody>
      </p:sp>
    </p:spTree>
    <p:extLst>
      <p:ext uri="{BB962C8B-B14F-4D97-AF65-F5344CB8AC3E}">
        <p14:creationId xmlns:p14="http://schemas.microsoft.com/office/powerpoint/2010/main" val="6516924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D038E33-3D5F-42D0-933F-1CD7F04D03A5}" type="datetimeFigureOut">
              <a:rPr lang="en-US" smtClean="0"/>
              <a:t>10/1/2023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6FAE3CD-79B0-47CA-8B52-0B1FE3C7E54C}" type="slidenum">
              <a:rPr lang="en-US" smtClean="0"/>
              <a:t>‹#›</a:t>
            </a:fld>
            <a:endParaRPr lang="en-US"/>
          </a:p>
        </p:txBody>
      </p:sp>
    </p:spTree>
    <p:extLst>
      <p:ext uri="{BB962C8B-B14F-4D97-AF65-F5344CB8AC3E}">
        <p14:creationId xmlns:p14="http://schemas.microsoft.com/office/powerpoint/2010/main" val="16240466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D038E33-3D5F-42D0-933F-1CD7F04D03A5}" type="datetimeFigureOut">
              <a:rPr lang="en-US" smtClean="0"/>
              <a:t>10/1/2023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6FAE3CD-79B0-47CA-8B52-0B1FE3C7E54C}" type="slidenum">
              <a:rPr lang="en-US" smtClean="0"/>
              <a:t>‹#›</a:t>
            </a:fld>
            <a:endParaRPr lang="en-US"/>
          </a:p>
        </p:txBody>
      </p:sp>
    </p:spTree>
    <p:extLst>
      <p:ext uri="{BB962C8B-B14F-4D97-AF65-F5344CB8AC3E}">
        <p14:creationId xmlns:p14="http://schemas.microsoft.com/office/powerpoint/2010/main" val="2590845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038E33-3D5F-42D0-933F-1CD7F04D03A5}" type="datetimeFigureOut">
              <a:rPr lang="en-US" smtClean="0"/>
              <a:t>10/1/2023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6FAE3CD-79B0-47CA-8B52-0B1FE3C7E54C}" type="slidenum">
              <a:rPr lang="en-US" smtClean="0"/>
              <a:t>‹#›</a:t>
            </a:fld>
            <a:endParaRPr lang="en-US"/>
          </a:p>
        </p:txBody>
      </p:sp>
    </p:spTree>
    <p:extLst>
      <p:ext uri="{BB962C8B-B14F-4D97-AF65-F5344CB8AC3E}">
        <p14:creationId xmlns:p14="http://schemas.microsoft.com/office/powerpoint/2010/main" val="2963292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D038E33-3D5F-42D0-933F-1CD7F04D03A5}" type="datetimeFigureOut">
              <a:rPr lang="en-US" smtClean="0"/>
              <a:t>10/1/2023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FAE3CD-79B0-47CA-8B52-0B1FE3C7E54C}" type="slidenum">
              <a:rPr lang="en-US" smtClean="0"/>
              <a:t>‹#›</a:t>
            </a:fld>
            <a:endParaRPr lang="en-US"/>
          </a:p>
        </p:txBody>
      </p:sp>
    </p:spTree>
    <p:extLst>
      <p:ext uri="{BB962C8B-B14F-4D97-AF65-F5344CB8AC3E}">
        <p14:creationId xmlns:p14="http://schemas.microsoft.com/office/powerpoint/2010/main" val="94134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D038E33-3D5F-42D0-933F-1CD7F04D03A5}" type="datetimeFigureOut">
              <a:rPr lang="en-US" smtClean="0"/>
              <a:t>10/1/2023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FAE3CD-79B0-47CA-8B52-0B1FE3C7E54C}" type="slidenum">
              <a:rPr lang="en-US" smtClean="0"/>
              <a:t>‹#›</a:t>
            </a:fld>
            <a:endParaRPr lang="en-US"/>
          </a:p>
        </p:txBody>
      </p:sp>
    </p:spTree>
    <p:extLst>
      <p:ext uri="{BB962C8B-B14F-4D97-AF65-F5344CB8AC3E}">
        <p14:creationId xmlns:p14="http://schemas.microsoft.com/office/powerpoint/2010/main" val="38920030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038E33-3D5F-42D0-933F-1CD7F04D03A5}" type="datetimeFigureOut">
              <a:rPr lang="en-US" smtClean="0"/>
              <a:t>10/1/2023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FAE3CD-79B0-47CA-8B52-0B1FE3C7E54C}" type="slidenum">
              <a:rPr lang="en-US" smtClean="0"/>
              <a:t>‹#›</a:t>
            </a:fld>
            <a:endParaRPr lang="en-US"/>
          </a:p>
        </p:txBody>
      </p:sp>
    </p:spTree>
    <p:extLst>
      <p:ext uri="{BB962C8B-B14F-4D97-AF65-F5344CB8AC3E}">
        <p14:creationId xmlns:p14="http://schemas.microsoft.com/office/powerpoint/2010/main" val="37191596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6.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99.xml"/><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95.png"/></Relationships>
</file>

<file path=ppt/slides/_rels/slide10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0.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1.xml"/><Relationship Id="rId1" Type="http://schemas.openxmlformats.org/officeDocument/2006/relationships/slideLayout" Target="../slideLayouts/slideLayout13.xml"/><Relationship Id="rId4" Type="http://schemas.openxmlformats.org/officeDocument/2006/relationships/image" Target="../media/image98.png"/></Relationships>
</file>

<file path=ppt/slides/_rels/slide10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02.xml"/><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03.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4.xml"/><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5.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07.xml"/><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108.xml"/><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109.xml"/><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3" Type="http://schemas.openxmlformats.org/officeDocument/2006/relationships/hyperlink" Target="https://ngrok.com/" TargetMode="External"/><Relationship Id="rId2" Type="http://schemas.openxmlformats.org/officeDocument/2006/relationships/notesSlide" Target="../notesSlides/notesSlide110.xml"/><Relationship Id="rId1" Type="http://schemas.openxmlformats.org/officeDocument/2006/relationships/slideLayout" Target="../slideLayouts/slideLayout13.xml"/><Relationship Id="rId5" Type="http://schemas.openxmlformats.org/officeDocument/2006/relationships/image" Target="../media/image106.emf"/><Relationship Id="rId4" Type="http://schemas.openxmlformats.org/officeDocument/2006/relationships/hyperlink" Target="https://bin.equinox.io/c/4VmDzA7iaHb/ngrok-stable-linux-amd64.tgz" TargetMode="External"/></Relationships>
</file>

<file path=ppt/slides/_rels/slide115.xml.rels><?xml version="1.0" encoding="UTF-8" standalone="yes"?>
<Relationships xmlns="http://schemas.openxmlformats.org/package/2006/relationships"><Relationship Id="rId8" Type="http://schemas.openxmlformats.org/officeDocument/2006/relationships/image" Target="../media/image113.emf"/><Relationship Id="rId3" Type="http://schemas.openxmlformats.org/officeDocument/2006/relationships/image" Target="../media/image108.emf"/><Relationship Id="rId7" Type="http://schemas.openxmlformats.org/officeDocument/2006/relationships/image" Target="../media/image112.emf"/><Relationship Id="rId2" Type="http://schemas.openxmlformats.org/officeDocument/2006/relationships/image" Target="../media/image107.png"/><Relationship Id="rId1" Type="http://schemas.openxmlformats.org/officeDocument/2006/relationships/slideLayout" Target="../slideLayouts/slideLayout13.xml"/><Relationship Id="rId6" Type="http://schemas.openxmlformats.org/officeDocument/2006/relationships/image" Target="../media/image111.emf"/><Relationship Id="rId5" Type="http://schemas.openxmlformats.org/officeDocument/2006/relationships/image" Target="../media/image110.emf"/><Relationship Id="rId4" Type="http://schemas.openxmlformats.org/officeDocument/2006/relationships/image" Target="../media/image109.emf"/><Relationship Id="rId9" Type="http://schemas.openxmlformats.org/officeDocument/2006/relationships/image" Target="../media/image114.emf"/></Relationships>
</file>

<file path=ppt/slides/_rels/slide116.xml.rels><?xml version="1.0" encoding="UTF-8" standalone="yes"?>
<Relationships xmlns="http://schemas.openxmlformats.org/package/2006/relationships"><Relationship Id="rId2" Type="http://schemas.openxmlformats.org/officeDocument/2006/relationships/image" Target="../media/image115.emf"/><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notesSlide" Target="../notesSlides/notesSlide111.xml"/><Relationship Id="rId1" Type="http://schemas.openxmlformats.org/officeDocument/2006/relationships/slideLayout" Target="../slideLayouts/slideLayout13.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emf"/><Relationship Id="rId9" Type="http://schemas.openxmlformats.org/officeDocument/2006/relationships/image" Target="../media/image122.png"/></Relationships>
</file>

<file path=ppt/slides/_rels/slide11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12.xml"/><Relationship Id="rId1" Type="http://schemas.openxmlformats.org/officeDocument/2006/relationships/slideLayout" Target="../slideLayouts/slideLayout13.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11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128.png"/><Relationship Id="rId1" Type="http://schemas.openxmlformats.org/officeDocument/2006/relationships/slideLayout" Target="../slideLayouts/slideLayout13.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3" Type="http://schemas.openxmlformats.org/officeDocument/2006/relationships/hyperlink" Target="https://www.jenkins.io/doc/book/pipeline/syntax/" TargetMode="External"/><Relationship Id="rId2" Type="http://schemas.openxmlformats.org/officeDocument/2006/relationships/notesSlide" Target="../notesSlides/notesSlide118.xml"/><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3.xml"/></Relationships>
</file>

<file path=ppt/slides/_rels/slide12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2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21.xml"/><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22.xml"/><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23.xml"/><Relationship Id="rId1" Type="http://schemas.openxmlformats.org/officeDocument/2006/relationships/slideLayout" Target="../slideLayouts/slideLayout13.xml"/><Relationship Id="rId4" Type="http://schemas.openxmlformats.org/officeDocument/2006/relationships/image" Target="../media/image139.png"/></Relationships>
</file>

<file path=ppt/slides/_rels/slide13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24.xml"/><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26.xml"/><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3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3" Type="http://schemas.openxmlformats.org/officeDocument/2006/relationships/hyperlink" Target="https://sectigo.com/" TargetMode="External"/><Relationship Id="rId2" Type="http://schemas.openxmlformats.org/officeDocument/2006/relationships/image" Target="../media/image143.png"/><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32.xml"/><Relationship Id="rId1" Type="http://schemas.openxmlformats.org/officeDocument/2006/relationships/slideLayout" Target="../slideLayouts/slideLayout13.xml"/></Relationships>
</file>

<file path=ppt/slides/_rels/slide14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33.xml"/><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34.xml"/><Relationship Id="rId1" Type="http://schemas.openxmlformats.org/officeDocument/2006/relationships/slideLayout" Target="../slideLayouts/slideLayout13.xml"/><Relationship Id="rId4" Type="http://schemas.openxmlformats.org/officeDocument/2006/relationships/hyperlink" Target="about:blank" TargetMode="External"/></Relationships>
</file>

<file path=ppt/slides/_rels/slide14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35.xml"/><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36.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37.xml"/><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38.xml"/><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emf"/><Relationship Id="rId1" Type="http://schemas.openxmlformats.org/officeDocument/2006/relationships/slideLayout" Target="../slideLayouts/slideLayout13.xml"/><Relationship Id="rId5" Type="http://schemas.openxmlformats.org/officeDocument/2006/relationships/image" Target="../media/image53.png"/><Relationship Id="rId4" Type="http://schemas.openxmlformats.org/officeDocument/2006/relationships/image" Target="../media/image52.png"/></Relationships>
</file>

<file path=ppt/slides/_rels/slide63.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5.xml"/><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3.xml"/><Relationship Id="rId1" Type="http://schemas.openxmlformats.org/officeDocument/2006/relationships/slideLayout" Target="../slideLayouts/slideLayout13.xml"/><Relationship Id="rId4" Type="http://schemas.openxmlformats.org/officeDocument/2006/relationships/image" Target="../media/image72.png"/></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84.xml"/><Relationship Id="rId1" Type="http://schemas.openxmlformats.org/officeDocument/2006/relationships/slideLayout" Target="../slideLayouts/slideLayout13.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8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emf"/><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emf"/><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6.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8.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0.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4.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95.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sp>
        <p:nvSpPr>
          <p:cNvPr id="2" name="Rectangle 1"/>
          <p:cNvSpPr/>
          <p:nvPr/>
        </p:nvSpPr>
        <p:spPr>
          <a:xfrm>
            <a:off x="2176527" y="1944710"/>
            <a:ext cx="8135155" cy="4594241"/>
          </a:xfrm>
          <a:prstGeom prst="rect">
            <a:avLst/>
          </a:prstGeom>
          <a:solidFill>
            <a:schemeClr val="accent1">
              <a:lumMod val="40000"/>
              <a:lumOff val="6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6" name="Google Shape;1216;gc96debfe75_2_1239"/>
          <p:cNvSpPr txBox="1">
            <a:spLocks noGrp="1"/>
          </p:cNvSpPr>
          <p:nvPr>
            <p:ph type="sldNum" idx="12"/>
          </p:nvPr>
        </p:nvSpPr>
        <p:spPr>
          <a:xfrm>
            <a:off x="86233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1</a:t>
            </a:fld>
            <a:endParaRPr/>
          </a:p>
        </p:txBody>
      </p:sp>
      <p:sp>
        <p:nvSpPr>
          <p:cNvPr id="1217" name="Google Shape;1217;gc96debfe75_2_1239"/>
          <p:cNvSpPr txBox="1"/>
          <p:nvPr/>
        </p:nvSpPr>
        <p:spPr>
          <a:xfrm>
            <a:off x="1701051" y="286368"/>
            <a:ext cx="9086109" cy="2392000"/>
          </a:xfrm>
          <a:prstGeom prst="rect">
            <a:avLst/>
          </a:prstGeom>
          <a:noFill/>
          <a:ln>
            <a:noFill/>
          </a:ln>
        </p:spPr>
        <p:txBody>
          <a:bodyPr spcFirstLastPara="1" wrap="square" lIns="121900" tIns="60933" rIns="121900" bIns="60933" anchor="t" anchorCtr="0">
            <a:noAutofit/>
          </a:bodyPr>
          <a:lstStyle/>
          <a:p>
            <a:pPr algn="ctr">
              <a:buClr>
                <a:srgbClr val="000000"/>
              </a:buClr>
              <a:buSzPts val="3200"/>
            </a:pPr>
            <a:r>
              <a:rPr lang="en" sz="4400" dirty="0" smtClean="0">
                <a:solidFill>
                  <a:schemeClr val="lt1"/>
                </a:solidFill>
                <a:latin typeface="Proxima Nova"/>
                <a:ea typeface="Proxima Nova"/>
                <a:cs typeface="Proxima Nova"/>
                <a:sym typeface="Proxima Nova"/>
              </a:rPr>
              <a:t>Software Production Engineering</a:t>
            </a:r>
          </a:p>
          <a:p>
            <a:pPr algn="ctr">
              <a:buClr>
                <a:srgbClr val="000000"/>
              </a:buClr>
              <a:buSzPts val="3200"/>
            </a:pPr>
            <a:r>
              <a:rPr lang="en" sz="4267" dirty="0" smtClean="0">
                <a:solidFill>
                  <a:schemeClr val="lt1"/>
                </a:solidFill>
                <a:latin typeface="Proxima Nova"/>
                <a:ea typeface="Proxima Nova"/>
                <a:cs typeface="Proxima Nova"/>
                <a:sym typeface="Proxima Nova"/>
              </a:rPr>
              <a:t> </a:t>
            </a:r>
            <a:r>
              <a:rPr lang="en" sz="2800" dirty="0" smtClean="0">
                <a:solidFill>
                  <a:schemeClr val="lt1"/>
                </a:solidFill>
                <a:latin typeface="Proxima Nova"/>
                <a:ea typeface="Proxima Nova"/>
                <a:cs typeface="Proxima Nova"/>
                <a:sym typeface="Proxima Nova"/>
              </a:rPr>
              <a:t>SDLC, Jenkins and CI/CD Pipeline </a:t>
            </a:r>
            <a:endParaRPr sz="2800" dirty="0">
              <a:solidFill>
                <a:schemeClr val="lt1"/>
              </a:solidFill>
              <a:latin typeface="Proxima Nova"/>
              <a:ea typeface="Proxima Nova"/>
              <a:cs typeface="Proxima Nova"/>
              <a:sym typeface="Proxima Nova"/>
            </a:endParaRPr>
          </a:p>
          <a:p>
            <a:pPr algn="ctr">
              <a:buClr>
                <a:srgbClr val="000000"/>
              </a:buClr>
              <a:buSzPts val="3200"/>
            </a:pPr>
            <a:endParaRPr sz="4267" dirty="0">
              <a:solidFill>
                <a:schemeClr val="lt1"/>
              </a:solidFill>
              <a:latin typeface="Proxima Nova"/>
              <a:ea typeface="Proxima Nova"/>
              <a:cs typeface="Proxima Nova"/>
              <a:sym typeface="Proxima Nova"/>
            </a:endParaRPr>
          </a:p>
        </p:txBody>
      </p:sp>
      <p:pic>
        <p:nvPicPr>
          <p:cNvPr id="1026" name="Picture 2" descr="DevOps CI/CD Pipeline with Jenkins, Kubernetes &amp;amp; GitHub: Part 1 | by  @pramodAIML | SysopsMicro | 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76527" y="2678368"/>
            <a:ext cx="8135155" cy="3853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2936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sp>
        <p:nvSpPr>
          <p:cNvPr id="1271" name="Google Shape;1271;gc96debfe75_2_1288"/>
          <p:cNvSpPr txBox="1">
            <a:spLocks noGrp="1"/>
          </p:cNvSpPr>
          <p:nvPr>
            <p:ph type="sldNum" idx="4294967295"/>
          </p:nvPr>
        </p:nvSpPr>
        <p:spPr>
          <a:xfrm>
            <a:off x="8682567" y="6356351"/>
            <a:ext cx="2743200" cy="366000"/>
          </a:xfrm>
          <a:prstGeom prst="rect">
            <a:avLst/>
          </a:prstGeom>
          <a:noFill/>
          <a:ln>
            <a:noFill/>
          </a:ln>
        </p:spPr>
        <p:txBody>
          <a:bodyPr spcFirstLastPara="1" vert="horz" wrap="square" lIns="121900" tIns="60933" rIns="121900" bIns="60933" rtlCol="0" anchor="ctr" anchorCtr="0">
            <a:noAutofit/>
          </a:bodyPr>
          <a:lstStyle/>
          <a:p>
            <a:pPr>
              <a:buSzPts val="900"/>
            </a:pPr>
            <a:fld id="{00000000-1234-1234-1234-123412341234}" type="slidenum">
              <a:rPr lang="en">
                <a:solidFill>
                  <a:srgbClr val="FF0000"/>
                </a:solidFill>
                <a:latin typeface="Proxima Nova"/>
                <a:ea typeface="Proxima Nova"/>
                <a:cs typeface="Proxima Nova"/>
                <a:sym typeface="Proxima Nova"/>
              </a:rPr>
              <a:pPr>
                <a:buSzPts val="900"/>
              </a:pPr>
              <a:t>10</a:t>
            </a:fld>
            <a:endParaRPr>
              <a:solidFill>
                <a:srgbClr val="FF0000"/>
              </a:solidFill>
              <a:latin typeface="Proxima Nova"/>
              <a:ea typeface="Proxima Nova"/>
              <a:cs typeface="Proxima Nova"/>
              <a:sym typeface="Proxima Nova"/>
            </a:endParaRPr>
          </a:p>
        </p:txBody>
      </p:sp>
      <p:sp>
        <p:nvSpPr>
          <p:cNvPr id="1272" name="Google Shape;1272;gc96debfe75_2_1288"/>
          <p:cNvSpPr txBox="1"/>
          <p:nvPr/>
        </p:nvSpPr>
        <p:spPr>
          <a:xfrm>
            <a:off x="514668" y="269900"/>
            <a:ext cx="10006000" cy="537200"/>
          </a:xfrm>
          <a:prstGeom prst="rect">
            <a:avLst/>
          </a:prstGeom>
          <a:noFill/>
          <a:ln>
            <a:noFill/>
          </a:ln>
        </p:spPr>
        <p:txBody>
          <a:bodyPr spcFirstLastPara="1" wrap="square" lIns="121900" tIns="60933" rIns="121900" bIns="60933" anchor="ctr" anchorCtr="0">
            <a:noAutofit/>
          </a:bodyPr>
          <a:lstStyle/>
          <a:p>
            <a:pPr>
              <a:lnSpc>
                <a:spcPct val="80000"/>
              </a:lnSpc>
              <a:buClr>
                <a:schemeClr val="dk1"/>
              </a:buClr>
              <a:buSzPts val="1100"/>
            </a:pPr>
            <a:r>
              <a:rPr lang="en" sz="3387">
                <a:solidFill>
                  <a:schemeClr val="lt1"/>
                </a:solidFill>
                <a:latin typeface="Proxima Nova"/>
                <a:ea typeface="Proxima Nova"/>
                <a:cs typeface="Proxima Nova"/>
                <a:sym typeface="Proxima Nova"/>
              </a:rPr>
              <a:t>Continuous – Integration, Delivery and Deployment</a:t>
            </a:r>
            <a:endParaRPr sz="3387">
              <a:solidFill>
                <a:schemeClr val="lt1"/>
              </a:solidFill>
              <a:latin typeface="Proxima Nova"/>
              <a:ea typeface="Proxima Nova"/>
              <a:cs typeface="Proxima Nova"/>
              <a:sym typeface="Proxima Nova"/>
            </a:endParaRPr>
          </a:p>
        </p:txBody>
      </p:sp>
      <p:pic>
        <p:nvPicPr>
          <p:cNvPr id="1274" name="Google Shape;1274;gc96debfe75_2_1288"/>
          <p:cNvPicPr preferRelativeResize="0"/>
          <p:nvPr/>
        </p:nvPicPr>
        <p:blipFill>
          <a:blip r:embed="rId3">
            <a:alphaModFix/>
          </a:blip>
          <a:stretch>
            <a:fillRect/>
          </a:stretch>
        </p:blipFill>
        <p:spPr>
          <a:xfrm>
            <a:off x="314900" y="1837401"/>
            <a:ext cx="11581635" cy="3888633"/>
          </a:xfrm>
          <a:prstGeom prst="rect">
            <a:avLst/>
          </a:prstGeom>
          <a:noFill/>
          <a:ln>
            <a:noFill/>
          </a:ln>
        </p:spPr>
      </p:pic>
    </p:spTree>
    <p:extLst>
      <p:ext uri="{BB962C8B-B14F-4D97-AF65-F5344CB8AC3E}">
        <p14:creationId xmlns:p14="http://schemas.microsoft.com/office/powerpoint/2010/main" val="249498509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385"/>
        <p:cNvGrpSpPr/>
        <p:nvPr/>
      </p:nvGrpSpPr>
      <p:grpSpPr>
        <a:xfrm>
          <a:off x="0" y="0"/>
          <a:ext cx="0" cy="0"/>
          <a:chOff x="0" y="0"/>
          <a:chExt cx="0" cy="0"/>
        </a:xfrm>
      </p:grpSpPr>
      <p:sp>
        <p:nvSpPr>
          <p:cNvPr id="1386" name="Google Shape;1386;gc97bf61353_0_2219"/>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100</a:t>
            </a:fld>
            <a:endParaRPr/>
          </a:p>
        </p:txBody>
      </p:sp>
      <p:sp>
        <p:nvSpPr>
          <p:cNvPr id="1387" name="Google Shape;1387;gc97bf61353_0_2219"/>
          <p:cNvSpPr txBox="1">
            <a:spLocks noGrp="1"/>
          </p:cNvSpPr>
          <p:nvPr>
            <p:ph type="title"/>
          </p:nvPr>
        </p:nvSpPr>
        <p:spPr>
          <a:xfrm>
            <a:off x="422239" y="162621"/>
            <a:ext cx="9483600" cy="510000"/>
          </a:xfrm>
          <a:prstGeom prst="rect">
            <a:avLst/>
          </a:prstGeom>
          <a:noFill/>
          <a:ln>
            <a:noFill/>
          </a:ln>
        </p:spPr>
        <p:txBody>
          <a:bodyPr spcFirstLastPara="1" vert="horz" wrap="square" lIns="121900" tIns="60933" rIns="121900" bIns="60933" rtlCol="0" anchor="ctr" anchorCtr="0">
            <a:noAutofit/>
          </a:bodyPr>
          <a:lstStyle/>
          <a:p>
            <a:r>
              <a:rPr lang="en"/>
              <a:t>Poll SCM Fields and Format</a:t>
            </a:r>
            <a:endParaRPr/>
          </a:p>
        </p:txBody>
      </p:sp>
      <p:pic>
        <p:nvPicPr>
          <p:cNvPr id="1388" name="Google Shape;1388;gc97bf61353_0_2219"/>
          <p:cNvPicPr preferRelativeResize="0"/>
          <p:nvPr/>
        </p:nvPicPr>
        <p:blipFill>
          <a:blip r:embed="rId3">
            <a:alphaModFix/>
          </a:blip>
          <a:stretch>
            <a:fillRect/>
          </a:stretch>
        </p:blipFill>
        <p:spPr>
          <a:xfrm>
            <a:off x="635001" y="966008"/>
            <a:ext cx="10718801" cy="5625325"/>
          </a:xfrm>
          <a:prstGeom prst="rect">
            <a:avLst/>
          </a:prstGeom>
          <a:noFill/>
          <a:ln>
            <a:noFill/>
          </a:ln>
        </p:spPr>
      </p:pic>
    </p:spTree>
    <p:extLst>
      <p:ext uri="{BB962C8B-B14F-4D97-AF65-F5344CB8AC3E}">
        <p14:creationId xmlns:p14="http://schemas.microsoft.com/office/powerpoint/2010/main" val="79227043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392"/>
        <p:cNvGrpSpPr/>
        <p:nvPr/>
      </p:nvGrpSpPr>
      <p:grpSpPr>
        <a:xfrm>
          <a:off x="0" y="0"/>
          <a:ext cx="0" cy="0"/>
          <a:chOff x="0" y="0"/>
          <a:chExt cx="0" cy="0"/>
        </a:xfrm>
      </p:grpSpPr>
      <p:sp>
        <p:nvSpPr>
          <p:cNvPr id="1393" name="Google Shape;1393;gc97bf61353_0_2229"/>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101</a:t>
            </a:fld>
            <a:endParaRPr/>
          </a:p>
        </p:txBody>
      </p:sp>
      <p:sp>
        <p:nvSpPr>
          <p:cNvPr id="1394" name="Google Shape;1394;gc97bf61353_0_2229"/>
          <p:cNvSpPr txBox="1">
            <a:spLocks noGrp="1"/>
          </p:cNvSpPr>
          <p:nvPr>
            <p:ph type="title"/>
          </p:nvPr>
        </p:nvSpPr>
        <p:spPr>
          <a:xfrm>
            <a:off x="124692" y="162621"/>
            <a:ext cx="9781200" cy="510000"/>
          </a:xfrm>
          <a:prstGeom prst="rect">
            <a:avLst/>
          </a:prstGeom>
          <a:noFill/>
          <a:ln>
            <a:noFill/>
          </a:ln>
        </p:spPr>
        <p:txBody>
          <a:bodyPr spcFirstLastPara="1" vert="horz" wrap="square" lIns="121900" tIns="60933" rIns="121900" bIns="60933" rtlCol="0" anchor="ctr" anchorCtr="0">
            <a:noAutofit/>
          </a:bodyPr>
          <a:lstStyle/>
          <a:p>
            <a:r>
              <a:rPr lang="en"/>
              <a:t> Select Poll SCM and Enter the Value</a:t>
            </a:r>
            <a:endParaRPr/>
          </a:p>
        </p:txBody>
      </p:sp>
      <p:sp>
        <p:nvSpPr>
          <p:cNvPr id="1395" name="Google Shape;1395;gc97bf61353_0_2229"/>
          <p:cNvSpPr txBox="1"/>
          <p:nvPr/>
        </p:nvSpPr>
        <p:spPr>
          <a:xfrm>
            <a:off x="0" y="0"/>
            <a:ext cx="4000000" cy="615513"/>
          </a:xfrm>
          <a:prstGeom prst="rect">
            <a:avLst/>
          </a:prstGeom>
          <a:noFill/>
          <a:ln>
            <a:noFill/>
          </a:ln>
        </p:spPr>
        <p:txBody>
          <a:bodyPr spcFirstLastPara="1" wrap="square" lIns="121900" tIns="121900" rIns="121900" bIns="121900" anchor="t" anchorCtr="0">
            <a:spAutoFit/>
          </a:bodyPr>
          <a:lstStyle/>
          <a:p>
            <a:r>
              <a:rPr lang="en" sz="2400"/>
              <a:t> </a:t>
            </a:r>
            <a:endParaRPr sz="2400"/>
          </a:p>
        </p:txBody>
      </p:sp>
      <p:sp>
        <p:nvSpPr>
          <p:cNvPr id="1396" name="Google Shape;1396;gc97bf61353_0_2229"/>
          <p:cNvSpPr txBox="1"/>
          <p:nvPr/>
        </p:nvSpPr>
        <p:spPr>
          <a:xfrm>
            <a:off x="203200" y="203200"/>
            <a:ext cx="4000000" cy="615513"/>
          </a:xfrm>
          <a:prstGeom prst="rect">
            <a:avLst/>
          </a:prstGeom>
          <a:noFill/>
          <a:ln>
            <a:noFill/>
          </a:ln>
        </p:spPr>
        <p:txBody>
          <a:bodyPr spcFirstLastPara="1" wrap="square" lIns="121900" tIns="121900" rIns="121900" bIns="121900" anchor="t" anchorCtr="0">
            <a:spAutoFit/>
          </a:bodyPr>
          <a:lstStyle/>
          <a:p>
            <a:endParaRPr sz="2400"/>
          </a:p>
        </p:txBody>
      </p:sp>
      <p:pic>
        <p:nvPicPr>
          <p:cNvPr id="1397" name="Google Shape;1397;gc97bf61353_0_2229"/>
          <p:cNvPicPr preferRelativeResize="0"/>
          <p:nvPr/>
        </p:nvPicPr>
        <p:blipFill>
          <a:blip r:embed="rId3">
            <a:alphaModFix/>
          </a:blip>
          <a:stretch>
            <a:fillRect/>
          </a:stretch>
        </p:blipFill>
        <p:spPr>
          <a:xfrm>
            <a:off x="714367" y="1031868"/>
            <a:ext cx="10711399" cy="5508633"/>
          </a:xfrm>
          <a:prstGeom prst="rect">
            <a:avLst/>
          </a:prstGeom>
          <a:noFill/>
          <a:ln>
            <a:noFill/>
          </a:ln>
        </p:spPr>
      </p:pic>
    </p:spTree>
    <p:extLst>
      <p:ext uri="{BB962C8B-B14F-4D97-AF65-F5344CB8AC3E}">
        <p14:creationId xmlns:p14="http://schemas.microsoft.com/office/powerpoint/2010/main" val="83612019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401"/>
        <p:cNvGrpSpPr/>
        <p:nvPr/>
      </p:nvGrpSpPr>
      <p:grpSpPr>
        <a:xfrm>
          <a:off x="0" y="0"/>
          <a:ext cx="0" cy="0"/>
          <a:chOff x="0" y="0"/>
          <a:chExt cx="0" cy="0"/>
        </a:xfrm>
      </p:grpSpPr>
      <p:sp>
        <p:nvSpPr>
          <p:cNvPr id="1402" name="Google Shape;1402;gc97bf61353_0_2235"/>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102</a:t>
            </a:fld>
            <a:endParaRPr/>
          </a:p>
        </p:txBody>
      </p:sp>
      <p:sp>
        <p:nvSpPr>
          <p:cNvPr id="1403" name="Google Shape;1403;gc97bf61353_0_2235"/>
          <p:cNvSpPr txBox="1">
            <a:spLocks noGrp="1"/>
          </p:cNvSpPr>
          <p:nvPr>
            <p:ph type="title"/>
          </p:nvPr>
        </p:nvSpPr>
        <p:spPr>
          <a:xfrm>
            <a:off x="422239" y="162621"/>
            <a:ext cx="8749600" cy="510000"/>
          </a:xfrm>
          <a:prstGeom prst="rect">
            <a:avLst/>
          </a:prstGeom>
          <a:noFill/>
          <a:ln>
            <a:noFill/>
          </a:ln>
        </p:spPr>
        <p:txBody>
          <a:bodyPr spcFirstLastPara="1" vert="horz" wrap="square" lIns="121900" tIns="60933" rIns="121900" bIns="60933" rtlCol="0" anchor="ctr" anchorCtr="0">
            <a:noAutofit/>
          </a:bodyPr>
          <a:lstStyle/>
          <a:p>
            <a:r>
              <a:rPr lang="en"/>
              <a:t>Enter Command to Execute the Project</a:t>
            </a:r>
            <a:endParaRPr/>
          </a:p>
        </p:txBody>
      </p:sp>
      <p:pic>
        <p:nvPicPr>
          <p:cNvPr id="1404" name="Google Shape;1404;gc97bf61353_0_2235"/>
          <p:cNvPicPr preferRelativeResize="0"/>
          <p:nvPr/>
        </p:nvPicPr>
        <p:blipFill>
          <a:blip r:embed="rId3">
            <a:alphaModFix/>
          </a:blip>
          <a:stretch>
            <a:fillRect/>
          </a:stretch>
        </p:blipFill>
        <p:spPr>
          <a:xfrm>
            <a:off x="968367" y="1031867"/>
            <a:ext cx="9634335" cy="5540400"/>
          </a:xfrm>
          <a:prstGeom prst="rect">
            <a:avLst/>
          </a:prstGeom>
          <a:noFill/>
          <a:ln>
            <a:noFill/>
          </a:ln>
        </p:spPr>
      </p:pic>
    </p:spTree>
    <p:extLst>
      <p:ext uri="{BB962C8B-B14F-4D97-AF65-F5344CB8AC3E}">
        <p14:creationId xmlns:p14="http://schemas.microsoft.com/office/powerpoint/2010/main" val="382336849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408"/>
        <p:cNvGrpSpPr/>
        <p:nvPr/>
      </p:nvGrpSpPr>
      <p:grpSpPr>
        <a:xfrm>
          <a:off x="0" y="0"/>
          <a:ext cx="0" cy="0"/>
          <a:chOff x="0" y="0"/>
          <a:chExt cx="0" cy="0"/>
        </a:xfrm>
      </p:grpSpPr>
      <p:sp>
        <p:nvSpPr>
          <p:cNvPr id="1409" name="Google Shape;1409;gc97bf61353_0_2241"/>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103</a:t>
            </a:fld>
            <a:endParaRPr/>
          </a:p>
        </p:txBody>
      </p:sp>
      <p:sp>
        <p:nvSpPr>
          <p:cNvPr id="1410" name="Google Shape;1410;gc97bf61353_0_2241"/>
          <p:cNvSpPr txBox="1">
            <a:spLocks noGrp="1"/>
          </p:cNvSpPr>
          <p:nvPr>
            <p:ph type="title"/>
          </p:nvPr>
        </p:nvSpPr>
        <p:spPr>
          <a:xfrm>
            <a:off x="422239" y="162621"/>
            <a:ext cx="9483600" cy="510000"/>
          </a:xfrm>
          <a:prstGeom prst="rect">
            <a:avLst/>
          </a:prstGeom>
          <a:noFill/>
          <a:ln>
            <a:noFill/>
          </a:ln>
        </p:spPr>
        <p:txBody>
          <a:bodyPr spcFirstLastPara="1" vert="horz" wrap="square" lIns="121900" tIns="60933" rIns="121900" bIns="60933" rtlCol="0" anchor="ctr" anchorCtr="0">
            <a:noAutofit/>
          </a:bodyPr>
          <a:lstStyle/>
          <a:p>
            <a:r>
              <a:rPr lang="en"/>
              <a:t> Jenkins Dashboard</a:t>
            </a:r>
            <a:endParaRPr/>
          </a:p>
        </p:txBody>
      </p:sp>
      <p:grpSp>
        <p:nvGrpSpPr>
          <p:cNvPr id="3" name="Group 2"/>
          <p:cNvGrpSpPr/>
          <p:nvPr/>
        </p:nvGrpSpPr>
        <p:grpSpPr>
          <a:xfrm>
            <a:off x="962167" y="1095133"/>
            <a:ext cx="9785200" cy="5520267"/>
            <a:chOff x="721625" y="821350"/>
            <a:chExt cx="7338900" cy="4140200"/>
          </a:xfrm>
        </p:grpSpPr>
        <p:pic>
          <p:nvPicPr>
            <p:cNvPr id="1411" name="Google Shape;1411;gc97bf61353_0_2241"/>
            <p:cNvPicPr preferRelativeResize="0"/>
            <p:nvPr/>
          </p:nvPicPr>
          <p:blipFill rotWithShape="1">
            <a:blip r:embed="rId3">
              <a:alphaModFix/>
            </a:blip>
            <a:srcRect/>
            <a:stretch/>
          </p:blipFill>
          <p:spPr>
            <a:xfrm>
              <a:off x="721625" y="821350"/>
              <a:ext cx="7338900" cy="4140200"/>
            </a:xfrm>
            <a:prstGeom prst="rect">
              <a:avLst/>
            </a:prstGeom>
            <a:noFill/>
            <a:ln w="19050" cap="flat" cmpd="sng">
              <a:solidFill>
                <a:srgbClr val="999999"/>
              </a:solidFill>
              <a:prstDash val="solid"/>
              <a:round/>
              <a:headEnd type="none" w="sm" len="sm"/>
              <a:tailEnd type="none" w="sm" len="sm"/>
            </a:ln>
          </p:spPr>
        </p:pic>
        <p:pic>
          <p:nvPicPr>
            <p:cNvPr id="1412" name="Google Shape;1412;gc97bf61353_0_2241"/>
            <p:cNvPicPr preferRelativeResize="0"/>
            <p:nvPr/>
          </p:nvPicPr>
          <p:blipFill rotWithShape="1">
            <a:blip r:embed="rId4">
              <a:alphaModFix/>
            </a:blip>
            <a:srcRect/>
            <a:stretch/>
          </p:blipFill>
          <p:spPr>
            <a:xfrm>
              <a:off x="2660072" y="3865960"/>
              <a:ext cx="5257800" cy="1038225"/>
            </a:xfrm>
            <a:prstGeom prst="rect">
              <a:avLst/>
            </a:prstGeom>
            <a:noFill/>
            <a:ln>
              <a:noFill/>
            </a:ln>
          </p:spPr>
        </p:pic>
      </p:grpSp>
      <p:sp>
        <p:nvSpPr>
          <p:cNvPr id="1413" name="Google Shape;1413;gc97bf61353_0_2241"/>
          <p:cNvSpPr txBox="1"/>
          <p:nvPr/>
        </p:nvSpPr>
        <p:spPr>
          <a:xfrm>
            <a:off x="6851072" y="5154614"/>
            <a:ext cx="3519200" cy="410379"/>
          </a:xfrm>
          <a:prstGeom prst="rect">
            <a:avLst/>
          </a:prstGeom>
          <a:noFill/>
          <a:ln>
            <a:noFill/>
          </a:ln>
        </p:spPr>
        <p:txBody>
          <a:bodyPr spcFirstLastPara="1" wrap="square" lIns="121900" tIns="60933" rIns="121900" bIns="60933" anchor="t" anchorCtr="0">
            <a:spAutoFit/>
          </a:bodyPr>
          <a:lstStyle/>
          <a:p>
            <a:pPr>
              <a:buClr>
                <a:srgbClr val="000000"/>
              </a:buClr>
              <a:buSzPts val="1400"/>
            </a:pPr>
            <a:r>
              <a:rPr lang="en" sz="1867" b="1">
                <a:solidFill>
                  <a:srgbClr val="000000"/>
                </a:solidFill>
                <a:latin typeface="Arial"/>
                <a:ea typeface="Arial"/>
                <a:cs typeface="Arial"/>
                <a:sym typeface="Arial"/>
              </a:rPr>
              <a:t>HelloWorld.py Source Code</a:t>
            </a:r>
            <a:endParaRPr sz="1867" b="1">
              <a:solidFill>
                <a:srgbClr val="000000"/>
              </a:solidFill>
              <a:latin typeface="Arial"/>
              <a:ea typeface="Arial"/>
              <a:cs typeface="Arial"/>
              <a:sym typeface="Arial"/>
            </a:endParaRPr>
          </a:p>
        </p:txBody>
      </p:sp>
      <p:pic>
        <p:nvPicPr>
          <p:cNvPr id="8" name="Picture 7"/>
          <p:cNvPicPr>
            <a:picLocks noChangeAspect="1"/>
          </p:cNvPicPr>
          <p:nvPr/>
        </p:nvPicPr>
        <p:blipFill>
          <a:blip r:embed="rId5"/>
          <a:stretch>
            <a:fillRect/>
          </a:stretch>
        </p:blipFill>
        <p:spPr>
          <a:xfrm>
            <a:off x="3546763" y="5578932"/>
            <a:ext cx="7010400" cy="971961"/>
          </a:xfrm>
          <a:prstGeom prst="rect">
            <a:avLst/>
          </a:prstGeom>
        </p:spPr>
      </p:pic>
    </p:spTree>
    <p:extLst>
      <p:ext uri="{BB962C8B-B14F-4D97-AF65-F5344CB8AC3E}">
        <p14:creationId xmlns:p14="http://schemas.microsoft.com/office/powerpoint/2010/main" val="264210270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gc97bf61353_0_2249"/>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104</a:t>
            </a:fld>
            <a:endParaRPr/>
          </a:p>
        </p:txBody>
      </p:sp>
      <p:sp>
        <p:nvSpPr>
          <p:cNvPr id="1420" name="Google Shape;1420;gc97bf61353_0_2249"/>
          <p:cNvSpPr txBox="1">
            <a:spLocks noGrp="1"/>
          </p:cNvSpPr>
          <p:nvPr>
            <p:ph type="title"/>
          </p:nvPr>
        </p:nvSpPr>
        <p:spPr>
          <a:xfrm>
            <a:off x="422239" y="162621"/>
            <a:ext cx="9483600" cy="510000"/>
          </a:xfrm>
          <a:prstGeom prst="rect">
            <a:avLst/>
          </a:prstGeom>
          <a:noFill/>
          <a:ln>
            <a:noFill/>
          </a:ln>
        </p:spPr>
        <p:txBody>
          <a:bodyPr spcFirstLastPara="1" vert="horz" wrap="square" lIns="121900" tIns="60933" rIns="121900" bIns="60933" rtlCol="0" anchor="ctr" anchorCtr="0">
            <a:noAutofit/>
          </a:bodyPr>
          <a:lstStyle/>
          <a:p>
            <a:r>
              <a:rPr lang="en"/>
              <a:t>Console Output</a:t>
            </a:r>
            <a:endParaRPr/>
          </a:p>
        </p:txBody>
      </p:sp>
      <p:sp>
        <p:nvSpPr>
          <p:cNvPr id="1421" name="Google Shape;1421;gc97bf61353_0_2249"/>
          <p:cNvSpPr txBox="1"/>
          <p:nvPr/>
        </p:nvSpPr>
        <p:spPr>
          <a:xfrm>
            <a:off x="6345383" y="1191492"/>
            <a:ext cx="3796000" cy="410379"/>
          </a:xfrm>
          <a:prstGeom prst="rect">
            <a:avLst/>
          </a:prstGeom>
          <a:noFill/>
          <a:ln>
            <a:noFill/>
          </a:ln>
        </p:spPr>
        <p:txBody>
          <a:bodyPr spcFirstLastPara="1" wrap="square" lIns="121900" tIns="60933" rIns="121900" bIns="60933" anchor="t" anchorCtr="0">
            <a:spAutoFit/>
          </a:bodyPr>
          <a:lstStyle/>
          <a:p>
            <a:pPr>
              <a:buClr>
                <a:srgbClr val="000000"/>
              </a:buClr>
              <a:buSzPts val="1400"/>
            </a:pPr>
            <a:endParaRPr sz="1867" b="1">
              <a:solidFill>
                <a:srgbClr val="000000"/>
              </a:solidFill>
              <a:latin typeface="Arial"/>
              <a:ea typeface="Arial"/>
              <a:cs typeface="Arial"/>
              <a:sym typeface="Arial"/>
            </a:endParaRPr>
          </a:p>
        </p:txBody>
      </p:sp>
      <p:pic>
        <p:nvPicPr>
          <p:cNvPr id="1422" name="Google Shape;1422;gc97bf61353_0_2249"/>
          <p:cNvPicPr preferRelativeResize="0"/>
          <p:nvPr/>
        </p:nvPicPr>
        <p:blipFill>
          <a:blip r:embed="rId3">
            <a:alphaModFix/>
          </a:blip>
          <a:stretch>
            <a:fillRect/>
          </a:stretch>
        </p:blipFill>
        <p:spPr>
          <a:xfrm>
            <a:off x="696917" y="1111267"/>
            <a:ext cx="10798168" cy="5413368"/>
          </a:xfrm>
          <a:prstGeom prst="rect">
            <a:avLst/>
          </a:prstGeom>
          <a:noFill/>
          <a:ln>
            <a:noFill/>
          </a:ln>
        </p:spPr>
      </p:pic>
    </p:spTree>
    <p:extLst>
      <p:ext uri="{BB962C8B-B14F-4D97-AF65-F5344CB8AC3E}">
        <p14:creationId xmlns:p14="http://schemas.microsoft.com/office/powerpoint/2010/main" val="426976713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426"/>
        <p:cNvGrpSpPr/>
        <p:nvPr/>
      </p:nvGrpSpPr>
      <p:grpSpPr>
        <a:xfrm>
          <a:off x="0" y="0"/>
          <a:ext cx="0" cy="0"/>
          <a:chOff x="0" y="0"/>
          <a:chExt cx="0" cy="0"/>
        </a:xfrm>
      </p:grpSpPr>
      <p:sp>
        <p:nvSpPr>
          <p:cNvPr id="1427" name="Google Shape;1427;gc97bf61353_0_2256"/>
          <p:cNvSpPr txBox="1">
            <a:spLocks noGrp="1"/>
          </p:cNvSpPr>
          <p:nvPr>
            <p:ph type="title"/>
          </p:nvPr>
        </p:nvSpPr>
        <p:spPr>
          <a:xfrm>
            <a:off x="422239" y="162621"/>
            <a:ext cx="9483600" cy="510000"/>
          </a:xfrm>
          <a:prstGeom prst="rect">
            <a:avLst/>
          </a:prstGeom>
          <a:noFill/>
          <a:ln>
            <a:noFill/>
          </a:ln>
        </p:spPr>
        <p:txBody>
          <a:bodyPr spcFirstLastPara="1" vert="horz" wrap="square" lIns="121900" tIns="60933" rIns="121900" bIns="60933" rtlCol="0" anchor="ctr" anchorCtr="0">
            <a:noAutofit/>
          </a:bodyPr>
          <a:lstStyle/>
          <a:p>
            <a:r>
              <a:rPr lang="en"/>
              <a:t> Commit Changes and Build Automatically</a:t>
            </a:r>
            <a:endParaRPr/>
          </a:p>
        </p:txBody>
      </p:sp>
      <p:grpSp>
        <p:nvGrpSpPr>
          <p:cNvPr id="3" name="Group 2"/>
          <p:cNvGrpSpPr/>
          <p:nvPr/>
        </p:nvGrpSpPr>
        <p:grpSpPr>
          <a:xfrm>
            <a:off x="203201" y="875822"/>
            <a:ext cx="11641556" cy="5778977"/>
            <a:chOff x="152400" y="656866"/>
            <a:chExt cx="8731167" cy="4334233"/>
          </a:xfrm>
        </p:grpSpPr>
        <p:pic>
          <p:nvPicPr>
            <p:cNvPr id="1428" name="Google Shape;1428;gc97bf61353_0_2256"/>
            <p:cNvPicPr preferRelativeResize="0"/>
            <p:nvPr/>
          </p:nvPicPr>
          <p:blipFill>
            <a:blip r:embed="rId3">
              <a:alphaModFix/>
            </a:blip>
            <a:stretch>
              <a:fillRect/>
            </a:stretch>
          </p:blipFill>
          <p:spPr>
            <a:xfrm>
              <a:off x="152400" y="656866"/>
              <a:ext cx="8731167" cy="4334233"/>
            </a:xfrm>
            <a:prstGeom prst="rect">
              <a:avLst/>
            </a:prstGeom>
            <a:noFill/>
            <a:ln>
              <a:noFill/>
            </a:ln>
          </p:spPr>
        </p:pic>
        <p:pic>
          <p:nvPicPr>
            <p:cNvPr id="2" name="Picture 1"/>
            <p:cNvPicPr>
              <a:picLocks noChangeAspect="1"/>
            </p:cNvPicPr>
            <p:nvPr/>
          </p:nvPicPr>
          <p:blipFill>
            <a:blip r:embed="rId4"/>
            <a:stretch>
              <a:fillRect/>
            </a:stretch>
          </p:blipFill>
          <p:spPr>
            <a:xfrm>
              <a:off x="827551" y="1200637"/>
              <a:ext cx="3754724" cy="675092"/>
            </a:xfrm>
            <a:prstGeom prst="rect">
              <a:avLst/>
            </a:prstGeom>
          </p:spPr>
        </p:pic>
      </p:grpSp>
    </p:spTree>
    <p:extLst>
      <p:ext uri="{BB962C8B-B14F-4D97-AF65-F5344CB8AC3E}">
        <p14:creationId xmlns:p14="http://schemas.microsoft.com/office/powerpoint/2010/main" val="95813929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446"/>
        <p:cNvGrpSpPr/>
        <p:nvPr/>
      </p:nvGrpSpPr>
      <p:grpSpPr>
        <a:xfrm>
          <a:off x="0" y="0"/>
          <a:ext cx="0" cy="0"/>
          <a:chOff x="0" y="0"/>
          <a:chExt cx="0" cy="0"/>
        </a:xfrm>
      </p:grpSpPr>
      <p:sp>
        <p:nvSpPr>
          <p:cNvPr id="1447" name="Google Shape;1447;gc97bf61353_0_2279"/>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106</a:t>
            </a:fld>
            <a:endParaRPr/>
          </a:p>
        </p:txBody>
      </p:sp>
      <p:sp>
        <p:nvSpPr>
          <p:cNvPr id="1448" name="Google Shape;1448;gc97bf61353_0_2279"/>
          <p:cNvSpPr txBox="1">
            <a:spLocks noGrp="1"/>
          </p:cNvSpPr>
          <p:nvPr>
            <p:ph type="title"/>
          </p:nvPr>
        </p:nvSpPr>
        <p:spPr>
          <a:xfrm>
            <a:off x="422239" y="162621"/>
            <a:ext cx="9483600" cy="510000"/>
          </a:xfrm>
          <a:prstGeom prst="rect">
            <a:avLst/>
          </a:prstGeom>
          <a:noFill/>
          <a:ln>
            <a:noFill/>
          </a:ln>
        </p:spPr>
        <p:txBody>
          <a:bodyPr spcFirstLastPara="1" vert="horz" wrap="square" lIns="121900" tIns="60933" rIns="121900" bIns="60933" rtlCol="0" anchor="ctr" anchorCtr="0">
            <a:noAutofit/>
          </a:bodyPr>
          <a:lstStyle/>
          <a:p>
            <a:r>
              <a:rPr lang="en"/>
              <a:t>GitHub Hook Trigger for GITScm Polling</a:t>
            </a:r>
            <a:endParaRPr/>
          </a:p>
        </p:txBody>
      </p:sp>
      <p:pic>
        <p:nvPicPr>
          <p:cNvPr id="1449" name="Google Shape;1449;gc97bf61353_0_2279"/>
          <p:cNvPicPr preferRelativeResize="0"/>
          <p:nvPr/>
        </p:nvPicPr>
        <p:blipFill>
          <a:blip r:embed="rId3">
            <a:alphaModFix/>
          </a:blip>
          <a:stretch>
            <a:fillRect/>
          </a:stretch>
        </p:blipFill>
        <p:spPr>
          <a:xfrm>
            <a:off x="333367" y="2485667"/>
            <a:ext cx="11509400" cy="1886667"/>
          </a:xfrm>
          <a:prstGeom prst="rect">
            <a:avLst/>
          </a:prstGeom>
          <a:noFill/>
          <a:ln>
            <a:noFill/>
          </a:ln>
        </p:spPr>
      </p:pic>
    </p:spTree>
    <p:extLst>
      <p:ext uri="{BB962C8B-B14F-4D97-AF65-F5344CB8AC3E}">
        <p14:creationId xmlns:p14="http://schemas.microsoft.com/office/powerpoint/2010/main" val="121755720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453"/>
        <p:cNvGrpSpPr/>
        <p:nvPr/>
      </p:nvGrpSpPr>
      <p:grpSpPr>
        <a:xfrm>
          <a:off x="0" y="0"/>
          <a:ext cx="0" cy="0"/>
          <a:chOff x="0" y="0"/>
          <a:chExt cx="0" cy="0"/>
        </a:xfrm>
      </p:grpSpPr>
      <p:sp>
        <p:nvSpPr>
          <p:cNvPr id="1454" name="Google Shape;1454;gc97bf61353_0_2285"/>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107</a:t>
            </a:fld>
            <a:endParaRPr/>
          </a:p>
        </p:txBody>
      </p:sp>
      <p:sp>
        <p:nvSpPr>
          <p:cNvPr id="1455" name="Google Shape;1455;gc97bf61353_0_2285"/>
          <p:cNvSpPr txBox="1">
            <a:spLocks noGrp="1"/>
          </p:cNvSpPr>
          <p:nvPr>
            <p:ph type="title"/>
          </p:nvPr>
        </p:nvSpPr>
        <p:spPr>
          <a:xfrm>
            <a:off x="422239" y="162621"/>
            <a:ext cx="9483600" cy="510000"/>
          </a:xfrm>
          <a:prstGeom prst="rect">
            <a:avLst/>
          </a:prstGeom>
          <a:noFill/>
          <a:ln>
            <a:noFill/>
          </a:ln>
        </p:spPr>
        <p:txBody>
          <a:bodyPr spcFirstLastPara="1" vert="horz" wrap="square" lIns="121900" tIns="60933" rIns="121900" bIns="60933" rtlCol="0" anchor="ctr" anchorCtr="0">
            <a:noAutofit/>
          </a:bodyPr>
          <a:lstStyle/>
          <a:p>
            <a:r>
              <a:rPr lang="en">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Working With Webhooks</a:t>
            </a:r>
            <a:endParaRPr/>
          </a:p>
        </p:txBody>
      </p:sp>
      <p:pic>
        <p:nvPicPr>
          <p:cNvPr id="1456" name="Google Shape;1456;gc97bf61353_0_2285"/>
          <p:cNvPicPr preferRelativeResize="0"/>
          <p:nvPr/>
        </p:nvPicPr>
        <p:blipFill>
          <a:blip r:embed="rId3">
            <a:alphaModFix/>
          </a:blip>
          <a:stretch>
            <a:fillRect/>
          </a:stretch>
        </p:blipFill>
        <p:spPr>
          <a:xfrm>
            <a:off x="203200" y="1367955"/>
            <a:ext cx="11785600" cy="4783187"/>
          </a:xfrm>
          <a:prstGeom prst="rect">
            <a:avLst/>
          </a:prstGeom>
          <a:noFill/>
          <a:ln>
            <a:noFill/>
          </a:ln>
        </p:spPr>
      </p:pic>
      <p:cxnSp>
        <p:nvCxnSpPr>
          <p:cNvPr id="3" name="Straight Arrow Connector 2"/>
          <p:cNvCxnSpPr/>
          <p:nvPr/>
        </p:nvCxnSpPr>
        <p:spPr>
          <a:xfrm flipH="1">
            <a:off x="1679331" y="4879731"/>
            <a:ext cx="527538" cy="30773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9718431" y="1875693"/>
            <a:ext cx="527538" cy="30773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163631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460"/>
        <p:cNvGrpSpPr/>
        <p:nvPr/>
      </p:nvGrpSpPr>
      <p:grpSpPr>
        <a:xfrm>
          <a:off x="0" y="0"/>
          <a:ext cx="0" cy="0"/>
          <a:chOff x="0" y="0"/>
          <a:chExt cx="0" cy="0"/>
        </a:xfrm>
      </p:grpSpPr>
      <p:sp>
        <p:nvSpPr>
          <p:cNvPr id="1461" name="Google Shape;1461;gc97bf61353_0_2291"/>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108</a:t>
            </a:fld>
            <a:endParaRPr/>
          </a:p>
        </p:txBody>
      </p:sp>
      <p:sp>
        <p:nvSpPr>
          <p:cNvPr id="1462" name="Google Shape;1462;gc97bf61353_0_2291"/>
          <p:cNvSpPr txBox="1">
            <a:spLocks noGrp="1"/>
          </p:cNvSpPr>
          <p:nvPr>
            <p:ph type="title"/>
          </p:nvPr>
        </p:nvSpPr>
        <p:spPr>
          <a:xfrm>
            <a:off x="422239" y="162621"/>
            <a:ext cx="9483600" cy="510000"/>
          </a:xfrm>
          <a:prstGeom prst="rect">
            <a:avLst/>
          </a:prstGeom>
          <a:noFill/>
          <a:ln>
            <a:noFill/>
          </a:ln>
        </p:spPr>
        <p:txBody>
          <a:bodyPr spcFirstLastPara="1" vert="horz" wrap="square" lIns="121900" tIns="60933" rIns="121900" bIns="60933" rtlCol="0" anchor="ctr" anchorCtr="0">
            <a:noAutofit/>
          </a:bodyPr>
          <a:lstStyle/>
          <a:p>
            <a:r>
              <a:rPr lang="en"/>
              <a:t> Working </a:t>
            </a:r>
            <a:r>
              <a:rPr lang="en">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
                  </a:ext>
                </a:extLst>
              </a:rPr>
              <a:t>With</a:t>
            </a:r>
            <a:r>
              <a:rPr lang="en"/>
              <a:t> Webhooks</a:t>
            </a:r>
            <a:endParaRPr/>
          </a:p>
        </p:txBody>
      </p:sp>
      <p:pic>
        <p:nvPicPr>
          <p:cNvPr id="1463" name="Google Shape;1463;gc97bf61353_0_2291"/>
          <p:cNvPicPr preferRelativeResize="0"/>
          <p:nvPr/>
        </p:nvPicPr>
        <p:blipFill>
          <a:blip r:embed="rId3">
            <a:alphaModFix/>
          </a:blip>
          <a:stretch>
            <a:fillRect/>
          </a:stretch>
        </p:blipFill>
        <p:spPr>
          <a:xfrm>
            <a:off x="422234" y="1715850"/>
            <a:ext cx="11420535" cy="3659449"/>
          </a:xfrm>
          <a:prstGeom prst="rect">
            <a:avLst/>
          </a:prstGeom>
          <a:noFill/>
          <a:ln>
            <a:noFill/>
          </a:ln>
        </p:spPr>
      </p:pic>
      <p:cxnSp>
        <p:nvCxnSpPr>
          <p:cNvPr id="5" name="Straight Arrow Connector 4"/>
          <p:cNvCxnSpPr/>
          <p:nvPr/>
        </p:nvCxnSpPr>
        <p:spPr>
          <a:xfrm flipH="1">
            <a:off x="10931770" y="3237843"/>
            <a:ext cx="527538" cy="30773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101834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467"/>
        <p:cNvGrpSpPr/>
        <p:nvPr/>
      </p:nvGrpSpPr>
      <p:grpSpPr>
        <a:xfrm>
          <a:off x="0" y="0"/>
          <a:ext cx="0" cy="0"/>
          <a:chOff x="0" y="0"/>
          <a:chExt cx="0" cy="0"/>
        </a:xfrm>
      </p:grpSpPr>
      <p:sp>
        <p:nvSpPr>
          <p:cNvPr id="1468" name="Google Shape;1468;gc97bf61353_0_2297"/>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109</a:t>
            </a:fld>
            <a:endParaRPr/>
          </a:p>
        </p:txBody>
      </p:sp>
      <p:sp>
        <p:nvSpPr>
          <p:cNvPr id="1469" name="Google Shape;1469;gc97bf61353_0_2297"/>
          <p:cNvSpPr txBox="1">
            <a:spLocks noGrp="1"/>
          </p:cNvSpPr>
          <p:nvPr>
            <p:ph type="title"/>
          </p:nvPr>
        </p:nvSpPr>
        <p:spPr>
          <a:xfrm>
            <a:off x="422239" y="162621"/>
            <a:ext cx="9483600" cy="510000"/>
          </a:xfrm>
          <a:prstGeom prst="rect">
            <a:avLst/>
          </a:prstGeom>
          <a:noFill/>
          <a:ln>
            <a:noFill/>
          </a:ln>
        </p:spPr>
        <p:txBody>
          <a:bodyPr spcFirstLastPara="1" vert="horz" wrap="square" lIns="121900" tIns="60933" rIns="121900" bIns="60933" rtlCol="0" anchor="ctr" anchorCtr="0">
            <a:noAutofit/>
          </a:bodyPr>
          <a:lstStyle/>
          <a:p>
            <a:r>
              <a:rPr lang="en"/>
              <a:t>Working </a:t>
            </a:r>
            <a:r>
              <a:rPr lang="en">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
                  </a:ext>
                </a:extLst>
              </a:rPr>
              <a:t>With</a:t>
            </a:r>
            <a:r>
              <a:rPr lang="en"/>
              <a:t> Webhooks</a:t>
            </a:r>
            <a:endParaRPr/>
          </a:p>
        </p:txBody>
      </p:sp>
      <p:pic>
        <p:nvPicPr>
          <p:cNvPr id="1470" name="Google Shape;1470;gc97bf61353_0_2297"/>
          <p:cNvPicPr preferRelativeResize="0"/>
          <p:nvPr/>
        </p:nvPicPr>
        <p:blipFill>
          <a:blip r:embed="rId3">
            <a:alphaModFix/>
          </a:blip>
          <a:stretch>
            <a:fillRect/>
          </a:stretch>
        </p:blipFill>
        <p:spPr>
          <a:xfrm>
            <a:off x="1444633" y="986967"/>
            <a:ext cx="9483600" cy="5734600"/>
          </a:xfrm>
          <a:prstGeom prst="rect">
            <a:avLst/>
          </a:prstGeom>
          <a:noFill/>
          <a:ln>
            <a:noFill/>
          </a:ln>
        </p:spPr>
      </p:pic>
      <p:cxnSp>
        <p:nvCxnSpPr>
          <p:cNvPr id="5" name="Straight Arrow Connector 4"/>
          <p:cNvCxnSpPr/>
          <p:nvPr/>
        </p:nvCxnSpPr>
        <p:spPr>
          <a:xfrm flipH="1">
            <a:off x="4381500" y="2983524"/>
            <a:ext cx="527538" cy="30773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3115408" y="6048620"/>
            <a:ext cx="527538" cy="30773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4569069" y="2361447"/>
            <a:ext cx="527538" cy="30773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48333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sp>
        <p:nvSpPr>
          <p:cNvPr id="1279" name="Google Shape;1279;gc96debfe75_2_1296"/>
          <p:cNvSpPr txBox="1">
            <a:spLocks noGrp="1"/>
          </p:cNvSpPr>
          <p:nvPr>
            <p:ph type="sldNum" idx="4294967295"/>
          </p:nvPr>
        </p:nvSpPr>
        <p:spPr>
          <a:xfrm>
            <a:off x="8682567" y="6356351"/>
            <a:ext cx="2743200" cy="366000"/>
          </a:xfrm>
          <a:prstGeom prst="rect">
            <a:avLst/>
          </a:prstGeom>
          <a:noFill/>
          <a:ln>
            <a:noFill/>
          </a:ln>
        </p:spPr>
        <p:txBody>
          <a:bodyPr spcFirstLastPara="1" vert="horz" wrap="square" lIns="121900" tIns="60933" rIns="121900" bIns="60933" rtlCol="0" anchor="ctr" anchorCtr="0">
            <a:noAutofit/>
          </a:bodyPr>
          <a:lstStyle/>
          <a:p>
            <a:pPr>
              <a:buSzPts val="900"/>
            </a:pPr>
            <a:fld id="{00000000-1234-1234-1234-123412341234}" type="slidenum">
              <a:rPr lang="en">
                <a:solidFill>
                  <a:srgbClr val="FF0000"/>
                </a:solidFill>
                <a:latin typeface="Proxima Nova"/>
                <a:ea typeface="Proxima Nova"/>
                <a:cs typeface="Proxima Nova"/>
                <a:sym typeface="Proxima Nova"/>
              </a:rPr>
              <a:pPr>
                <a:buSzPts val="900"/>
              </a:pPr>
              <a:t>11</a:t>
            </a:fld>
            <a:endParaRPr>
              <a:solidFill>
                <a:srgbClr val="FF0000"/>
              </a:solidFill>
              <a:latin typeface="Proxima Nova"/>
              <a:ea typeface="Proxima Nova"/>
              <a:cs typeface="Proxima Nova"/>
              <a:sym typeface="Proxima Nova"/>
            </a:endParaRPr>
          </a:p>
        </p:txBody>
      </p:sp>
      <p:sp>
        <p:nvSpPr>
          <p:cNvPr id="1280" name="Google Shape;1280;gc96debfe75_2_1296"/>
          <p:cNvSpPr txBox="1"/>
          <p:nvPr/>
        </p:nvSpPr>
        <p:spPr>
          <a:xfrm>
            <a:off x="514669" y="269900"/>
            <a:ext cx="7363200" cy="537200"/>
          </a:xfrm>
          <a:prstGeom prst="rect">
            <a:avLst/>
          </a:prstGeom>
          <a:noFill/>
          <a:ln>
            <a:noFill/>
          </a:ln>
        </p:spPr>
        <p:txBody>
          <a:bodyPr spcFirstLastPara="1" wrap="square" lIns="121900" tIns="60933" rIns="121900" bIns="60933" anchor="ctr" anchorCtr="0">
            <a:noAutofit/>
          </a:bodyPr>
          <a:lstStyle/>
          <a:p>
            <a:pPr>
              <a:lnSpc>
                <a:spcPct val="80000"/>
              </a:lnSpc>
              <a:buClr>
                <a:schemeClr val="dk1"/>
              </a:buClr>
              <a:buSzPts val="1100"/>
            </a:pPr>
            <a:r>
              <a:rPr lang="en" sz="3387">
                <a:solidFill>
                  <a:schemeClr val="lt1"/>
                </a:solidFill>
                <a:latin typeface="Proxima Nova"/>
                <a:ea typeface="Proxima Nova"/>
                <a:cs typeface="Proxima Nova"/>
                <a:sym typeface="Proxima Nova"/>
              </a:rPr>
              <a:t>Benefits of CI/CD</a:t>
            </a:r>
            <a:endParaRPr sz="3387">
              <a:solidFill>
                <a:schemeClr val="lt1"/>
              </a:solidFill>
              <a:latin typeface="Proxima Nova"/>
              <a:ea typeface="Proxima Nova"/>
              <a:cs typeface="Proxima Nova"/>
              <a:sym typeface="Proxima Nova"/>
            </a:endParaRPr>
          </a:p>
        </p:txBody>
      </p:sp>
      <p:sp>
        <p:nvSpPr>
          <p:cNvPr id="1282" name="Google Shape;1282;gc96debfe75_2_1296"/>
          <p:cNvSpPr txBox="1"/>
          <p:nvPr/>
        </p:nvSpPr>
        <p:spPr>
          <a:xfrm>
            <a:off x="616267" y="1481200"/>
            <a:ext cx="10911200" cy="5081600"/>
          </a:xfrm>
          <a:prstGeom prst="rect">
            <a:avLst/>
          </a:prstGeom>
          <a:noFill/>
          <a:ln>
            <a:noFill/>
          </a:ln>
        </p:spPr>
        <p:txBody>
          <a:bodyPr spcFirstLastPara="1" wrap="square" lIns="121900" tIns="121900" rIns="121900" bIns="121900" anchor="t" anchorCtr="0">
            <a:noAutofit/>
          </a:bodyPr>
          <a:lstStyle/>
          <a:p>
            <a:pPr marL="533387" indent="-380990">
              <a:buClr>
                <a:schemeClr val="dk1"/>
              </a:buClr>
              <a:buSzPts val="1800"/>
              <a:buChar char="●"/>
            </a:pPr>
            <a:r>
              <a:rPr lang="en" sz="2400" dirty="0">
                <a:solidFill>
                  <a:srgbClr val="000000"/>
                </a:solidFill>
                <a:highlight>
                  <a:srgbClr val="FFFFFF"/>
                </a:highlight>
              </a:rPr>
              <a:t>Automation – </a:t>
            </a:r>
            <a:r>
              <a:rPr lang="en" sz="2400" dirty="0">
                <a:highlight>
                  <a:srgbClr val="FFFFFF"/>
                </a:highlight>
              </a:rPr>
              <a:t>e</a:t>
            </a:r>
            <a:r>
              <a:rPr lang="en" sz="2400" dirty="0">
                <a:solidFill>
                  <a:srgbClr val="000000"/>
                </a:solidFill>
                <a:highlight>
                  <a:srgbClr val="FFFFFF"/>
                </a:highlight>
              </a:rPr>
              <a:t>nsures build, test, QA, delivery and deployment</a:t>
            </a:r>
            <a:endParaRPr sz="2400" dirty="0">
              <a:solidFill>
                <a:srgbClr val="000000"/>
              </a:solidFill>
              <a:highlight>
                <a:srgbClr val="FFFFFF"/>
              </a:highlight>
            </a:endParaRPr>
          </a:p>
          <a:p>
            <a:pPr marL="533387" indent="-228594">
              <a:buClr>
                <a:schemeClr val="dk1"/>
              </a:buClr>
              <a:buSzPts val="1800"/>
            </a:pPr>
            <a:endParaRPr sz="2400" dirty="0">
              <a:solidFill>
                <a:srgbClr val="000000"/>
              </a:solidFill>
              <a:highlight>
                <a:srgbClr val="FFFFFF"/>
              </a:highlight>
            </a:endParaRPr>
          </a:p>
          <a:p>
            <a:pPr marL="533387" indent="-380990">
              <a:buClr>
                <a:schemeClr val="dk1"/>
              </a:buClr>
              <a:buSzPts val="1800"/>
              <a:buChar char="●"/>
            </a:pPr>
            <a:r>
              <a:rPr lang="en" sz="2400" dirty="0">
                <a:solidFill>
                  <a:srgbClr val="000000"/>
                </a:solidFill>
                <a:highlight>
                  <a:srgbClr val="FFFFFF"/>
                </a:highlight>
              </a:rPr>
              <a:t>Improve</a:t>
            </a:r>
            <a:r>
              <a:rPr lang="en" sz="2400" dirty="0">
                <a:solidFill>
                  <a:schemeClr val="dk1"/>
                </a:solidFill>
                <a:highlight>
                  <a:srgbClr val="FFFFFF"/>
                </a:highlight>
              </a:rPr>
              <a:t>s</a:t>
            </a:r>
            <a:r>
              <a:rPr lang="en" sz="2400" dirty="0">
                <a:solidFill>
                  <a:srgbClr val="000000"/>
                </a:solidFill>
                <a:highlight>
                  <a:srgbClr val="FFFFFF"/>
                </a:highlight>
              </a:rPr>
              <a:t> consistencies and quality of code</a:t>
            </a:r>
            <a:endParaRPr sz="2400" dirty="0">
              <a:solidFill>
                <a:srgbClr val="000000"/>
              </a:solidFill>
              <a:highlight>
                <a:srgbClr val="FFFFFF"/>
              </a:highlight>
            </a:endParaRPr>
          </a:p>
          <a:p>
            <a:pPr marL="533387" indent="-228594">
              <a:buClr>
                <a:schemeClr val="dk1"/>
              </a:buClr>
              <a:buSzPts val="1800"/>
            </a:pPr>
            <a:endParaRPr sz="2400" dirty="0">
              <a:solidFill>
                <a:srgbClr val="000000"/>
              </a:solidFill>
              <a:highlight>
                <a:srgbClr val="FFFFFF"/>
              </a:highlight>
            </a:endParaRPr>
          </a:p>
          <a:p>
            <a:pPr marL="533387" indent="-380990">
              <a:buClr>
                <a:schemeClr val="dk1"/>
              </a:buClr>
              <a:buSzPts val="1800"/>
              <a:buChar char="●"/>
            </a:pPr>
            <a:r>
              <a:rPr lang="en" sz="2400" dirty="0">
                <a:solidFill>
                  <a:srgbClr val="000000"/>
                </a:solidFill>
                <a:highlight>
                  <a:srgbClr val="FFFFFF"/>
                </a:highlight>
              </a:rPr>
              <a:t>Deliver</a:t>
            </a:r>
            <a:r>
              <a:rPr lang="en" sz="2400" dirty="0">
                <a:solidFill>
                  <a:schemeClr val="dk1"/>
                </a:solidFill>
                <a:highlight>
                  <a:srgbClr val="FFFFFF"/>
                </a:highlight>
              </a:rPr>
              <a:t>s</a:t>
            </a:r>
            <a:r>
              <a:rPr lang="en" sz="2400" dirty="0">
                <a:solidFill>
                  <a:srgbClr val="000000"/>
                </a:solidFill>
                <a:highlight>
                  <a:srgbClr val="FFFFFF"/>
                </a:highlight>
              </a:rPr>
              <a:t> new features quickly to the end user</a:t>
            </a:r>
            <a:endParaRPr sz="2400" dirty="0">
              <a:solidFill>
                <a:srgbClr val="000000"/>
              </a:solidFill>
              <a:highlight>
                <a:srgbClr val="FFFFFF"/>
              </a:highlight>
            </a:endParaRPr>
          </a:p>
          <a:p>
            <a:pPr marL="533387" indent="-228594">
              <a:buClr>
                <a:schemeClr val="dk1"/>
              </a:buClr>
              <a:buSzPts val="1800"/>
            </a:pPr>
            <a:endParaRPr sz="2400" dirty="0">
              <a:solidFill>
                <a:srgbClr val="000000"/>
              </a:solidFill>
              <a:highlight>
                <a:srgbClr val="FFFFFF"/>
              </a:highlight>
            </a:endParaRPr>
          </a:p>
          <a:p>
            <a:pPr marL="533387" indent="-380990">
              <a:buClr>
                <a:schemeClr val="dk1"/>
              </a:buClr>
              <a:buSzPts val="1800"/>
              <a:buChar char="●"/>
            </a:pPr>
            <a:r>
              <a:rPr lang="en" sz="2400" dirty="0">
                <a:solidFill>
                  <a:srgbClr val="000000"/>
                </a:solidFill>
                <a:highlight>
                  <a:srgbClr val="FFFFFF"/>
                </a:highlight>
              </a:rPr>
              <a:t>Increases product visibility</a:t>
            </a:r>
            <a:endParaRPr sz="2400" dirty="0">
              <a:solidFill>
                <a:srgbClr val="000000"/>
              </a:solidFill>
              <a:highlight>
                <a:srgbClr val="FFFFFF"/>
              </a:highlight>
            </a:endParaRPr>
          </a:p>
          <a:p>
            <a:pPr marL="533387" indent="-228594">
              <a:buClr>
                <a:schemeClr val="dk1"/>
              </a:buClr>
              <a:buSzPts val="1800"/>
            </a:pPr>
            <a:endParaRPr sz="2400" dirty="0">
              <a:solidFill>
                <a:srgbClr val="000000"/>
              </a:solidFill>
              <a:highlight>
                <a:srgbClr val="FFFFFF"/>
              </a:highlight>
            </a:endParaRPr>
          </a:p>
          <a:p>
            <a:pPr marL="533387" indent="-380990">
              <a:buClr>
                <a:schemeClr val="dk1"/>
              </a:buClr>
              <a:buSzPts val="1800"/>
              <a:buChar char="●"/>
            </a:pPr>
            <a:r>
              <a:rPr lang="en" sz="2400" dirty="0">
                <a:highlight>
                  <a:srgbClr val="FFFFFF"/>
                </a:highlight>
              </a:rPr>
              <a:t>Helps a</a:t>
            </a:r>
            <a:r>
              <a:rPr lang="en" sz="2400" dirty="0">
                <a:solidFill>
                  <a:srgbClr val="000000"/>
                </a:solidFill>
                <a:highlight>
                  <a:srgbClr val="FFFFFF"/>
                </a:highlight>
              </a:rPr>
              <a:t>void manual errors</a:t>
            </a:r>
            <a:endParaRPr sz="2400" dirty="0">
              <a:solidFill>
                <a:srgbClr val="000000"/>
              </a:solidFill>
              <a:highlight>
                <a:srgbClr val="FFFFFF"/>
              </a:highlight>
            </a:endParaRPr>
          </a:p>
          <a:p>
            <a:pPr marL="533387" indent="-228594">
              <a:buClr>
                <a:schemeClr val="dk1"/>
              </a:buClr>
              <a:buSzPts val="1800"/>
            </a:pPr>
            <a:endParaRPr sz="2400" dirty="0">
              <a:solidFill>
                <a:srgbClr val="000000"/>
              </a:solidFill>
              <a:highlight>
                <a:srgbClr val="FFFFFF"/>
              </a:highlight>
            </a:endParaRPr>
          </a:p>
          <a:p>
            <a:pPr marL="533387" indent="-380990">
              <a:buClr>
                <a:schemeClr val="dk1"/>
              </a:buClr>
              <a:buSzPts val="1800"/>
              <a:buChar char="●"/>
            </a:pPr>
            <a:r>
              <a:rPr lang="en" sz="2400" dirty="0">
                <a:solidFill>
                  <a:srgbClr val="000000"/>
                </a:solidFill>
                <a:highlight>
                  <a:srgbClr val="FFFFFF"/>
                </a:highlight>
              </a:rPr>
              <a:t>Helps fix any issues that may arise</a:t>
            </a:r>
            <a:endParaRPr sz="2400" dirty="0">
              <a:solidFill>
                <a:srgbClr val="000000"/>
              </a:solidFill>
              <a:highlight>
                <a:srgbClr val="FFFFFF"/>
              </a:highlight>
            </a:endParaRPr>
          </a:p>
          <a:p>
            <a:pPr marL="533387" indent="-228594">
              <a:buClr>
                <a:schemeClr val="dk1"/>
              </a:buClr>
              <a:buSzPts val="1800"/>
            </a:pPr>
            <a:endParaRPr sz="2400" dirty="0">
              <a:solidFill>
                <a:srgbClr val="000000"/>
              </a:solidFill>
              <a:highlight>
                <a:srgbClr val="FFFFFF"/>
              </a:highlight>
            </a:endParaRPr>
          </a:p>
          <a:p>
            <a:pPr marL="533387" indent="-380990">
              <a:buClr>
                <a:schemeClr val="dk1"/>
              </a:buClr>
              <a:buSzPts val="1800"/>
              <a:buChar char="●"/>
            </a:pPr>
            <a:r>
              <a:rPr lang="en" sz="2400" dirty="0">
                <a:solidFill>
                  <a:srgbClr val="000000"/>
                </a:solidFill>
                <a:highlight>
                  <a:srgbClr val="FFFFFF"/>
                </a:highlight>
              </a:rPr>
              <a:t>Reduces costs and labour</a:t>
            </a:r>
            <a:endParaRPr sz="2400" dirty="0">
              <a:solidFill>
                <a:srgbClr val="000000"/>
              </a:solidFill>
              <a:highlight>
                <a:srgbClr val="FFFFFF"/>
              </a:highlight>
            </a:endParaRPr>
          </a:p>
          <a:p>
            <a:pPr marL="533387" indent="-228594">
              <a:buClr>
                <a:schemeClr val="dk1"/>
              </a:buClr>
              <a:buSzPts val="1800"/>
            </a:pPr>
            <a:endParaRPr sz="2400" dirty="0">
              <a:solidFill>
                <a:srgbClr val="000000"/>
              </a:solidFill>
              <a:highlight>
                <a:srgbClr val="FFFFFF"/>
              </a:highlight>
              <a:latin typeface="Proxima Nova"/>
              <a:ea typeface="Proxima Nova"/>
              <a:cs typeface="Proxima Nova"/>
              <a:sym typeface="Proxima Nova"/>
            </a:endParaRPr>
          </a:p>
          <a:p>
            <a:pPr marL="533387" indent="-228594">
              <a:buClr>
                <a:schemeClr val="dk1"/>
              </a:buClr>
              <a:buSzPts val="1800"/>
            </a:pPr>
            <a:endParaRPr sz="2400" dirty="0">
              <a:solidFill>
                <a:srgbClr val="000000"/>
              </a:solidFill>
              <a:highlight>
                <a:srgbClr val="FFFFFF"/>
              </a:highlight>
              <a:latin typeface="Proxima Nova"/>
              <a:ea typeface="Proxima Nova"/>
              <a:cs typeface="Proxima Nova"/>
              <a:sym typeface="Proxima Nova"/>
            </a:endParaRPr>
          </a:p>
          <a:p>
            <a:pPr marL="533387" indent="-228594">
              <a:buClr>
                <a:schemeClr val="dk1"/>
              </a:buClr>
              <a:buSzPts val="1800"/>
            </a:pPr>
            <a:endParaRPr sz="2400" dirty="0">
              <a:solidFill>
                <a:srgbClr val="000000"/>
              </a:solidFill>
              <a:highlight>
                <a:srgbClr val="FFFFFF"/>
              </a:highlight>
              <a:latin typeface="Proxima Nova"/>
              <a:ea typeface="Proxima Nova"/>
              <a:cs typeface="Proxima Nova"/>
              <a:sym typeface="Proxima Nova"/>
            </a:endParaRPr>
          </a:p>
          <a:p>
            <a:pPr marL="533387" indent="-228594">
              <a:buClr>
                <a:schemeClr val="dk1"/>
              </a:buClr>
              <a:buSzPts val="1800"/>
            </a:pPr>
            <a:endParaRPr sz="2400" dirty="0">
              <a:solidFill>
                <a:srgbClr val="000000"/>
              </a:solidFill>
              <a:highlight>
                <a:srgbClr val="FFFFFF"/>
              </a:highlight>
              <a:latin typeface="Proxima Nova"/>
              <a:ea typeface="Proxima Nova"/>
              <a:cs typeface="Proxima Nova"/>
              <a:sym typeface="Proxima Nova"/>
            </a:endParaRPr>
          </a:p>
        </p:txBody>
      </p:sp>
    </p:spTree>
    <p:extLst>
      <p:ext uri="{BB962C8B-B14F-4D97-AF65-F5344CB8AC3E}">
        <p14:creationId xmlns:p14="http://schemas.microsoft.com/office/powerpoint/2010/main" val="145817271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696"/>
        <p:cNvGrpSpPr/>
        <p:nvPr/>
      </p:nvGrpSpPr>
      <p:grpSpPr>
        <a:xfrm>
          <a:off x="0" y="0"/>
          <a:ext cx="0" cy="0"/>
          <a:chOff x="0" y="0"/>
          <a:chExt cx="0" cy="0"/>
        </a:xfrm>
      </p:grpSpPr>
      <p:sp>
        <p:nvSpPr>
          <p:cNvPr id="1697" name="Google Shape;1697;gc97bf61353_0_6941"/>
          <p:cNvSpPr txBox="1">
            <a:spLocks noGrp="1"/>
          </p:cNvSpPr>
          <p:nvPr>
            <p:ph type="sldNum" idx="4294967295"/>
          </p:nvPr>
        </p:nvSpPr>
        <p:spPr>
          <a:xfrm>
            <a:off x="8682567" y="6356351"/>
            <a:ext cx="2743200" cy="366000"/>
          </a:xfrm>
          <a:prstGeom prst="rect">
            <a:avLst/>
          </a:prstGeom>
          <a:noFill/>
          <a:ln>
            <a:noFill/>
          </a:ln>
        </p:spPr>
        <p:txBody>
          <a:bodyPr spcFirstLastPara="1" vert="horz" wrap="square" lIns="121900" tIns="60933" rIns="121900" bIns="60933" rtlCol="0" anchor="ctr" anchorCtr="0">
            <a:noAutofit/>
          </a:bodyPr>
          <a:lstStyle/>
          <a:p>
            <a:pPr>
              <a:buSzPts val="900"/>
            </a:pPr>
            <a:fld id="{00000000-1234-1234-1234-123412341234}" type="slidenum">
              <a:rPr lang="en">
                <a:solidFill>
                  <a:srgbClr val="FF0000"/>
                </a:solidFill>
                <a:latin typeface="Proxima Nova"/>
                <a:ea typeface="Proxima Nova"/>
                <a:cs typeface="Proxima Nova"/>
                <a:sym typeface="Proxima Nova"/>
              </a:rPr>
              <a:pPr>
                <a:buSzPts val="900"/>
              </a:pPr>
              <a:t>110</a:t>
            </a:fld>
            <a:endParaRPr>
              <a:solidFill>
                <a:srgbClr val="FF0000"/>
              </a:solidFill>
              <a:latin typeface="Proxima Nova"/>
              <a:ea typeface="Proxima Nova"/>
              <a:cs typeface="Proxima Nova"/>
              <a:sym typeface="Proxima Nova"/>
            </a:endParaRPr>
          </a:p>
        </p:txBody>
      </p:sp>
      <p:sp>
        <p:nvSpPr>
          <p:cNvPr id="1698" name="Google Shape;1698;gc97bf61353_0_6941"/>
          <p:cNvSpPr txBox="1"/>
          <p:nvPr/>
        </p:nvSpPr>
        <p:spPr>
          <a:xfrm>
            <a:off x="514668" y="269900"/>
            <a:ext cx="11050560" cy="537200"/>
          </a:xfrm>
          <a:prstGeom prst="rect">
            <a:avLst/>
          </a:prstGeom>
          <a:noFill/>
          <a:ln>
            <a:noFill/>
          </a:ln>
        </p:spPr>
        <p:txBody>
          <a:bodyPr spcFirstLastPara="1" wrap="square" lIns="121900" tIns="60933" rIns="121900" bIns="60933" anchor="ctr" anchorCtr="0">
            <a:noAutofit/>
          </a:bodyPr>
          <a:lstStyle/>
          <a:p>
            <a:pPr>
              <a:lnSpc>
                <a:spcPct val="80000"/>
              </a:lnSpc>
              <a:buClr>
                <a:schemeClr val="dk1"/>
              </a:buClr>
              <a:buSzPts val="1100"/>
            </a:pPr>
            <a:r>
              <a:rPr lang="en-US" sz="4000" b="1" dirty="0" err="1">
                <a:solidFill>
                  <a:schemeClr val="bg1"/>
                </a:solidFill>
              </a:rPr>
              <a:t>ngrok</a:t>
            </a:r>
            <a:r>
              <a:rPr lang="en-US" sz="4000" b="1" dirty="0">
                <a:solidFill>
                  <a:schemeClr val="bg1"/>
                </a:solidFill>
              </a:rPr>
              <a:t> - secure introspectable tunnels to </a:t>
            </a:r>
            <a:r>
              <a:rPr lang="en-US" sz="4000" b="1" dirty="0" err="1" smtClean="0">
                <a:solidFill>
                  <a:schemeClr val="bg1"/>
                </a:solidFill>
              </a:rPr>
              <a:t>localhost</a:t>
            </a:r>
            <a:endParaRPr lang="en-US" sz="4000" b="1" dirty="0">
              <a:solidFill>
                <a:schemeClr val="bg1"/>
              </a:solidFill>
            </a:endParaRPr>
          </a:p>
        </p:txBody>
      </p:sp>
      <p:sp>
        <p:nvSpPr>
          <p:cNvPr id="1700" name="Google Shape;1700;gc97bf61353_0_6941"/>
          <p:cNvSpPr txBox="1"/>
          <p:nvPr/>
        </p:nvSpPr>
        <p:spPr>
          <a:xfrm>
            <a:off x="114301" y="1115151"/>
            <a:ext cx="11904784" cy="5241200"/>
          </a:xfrm>
          <a:prstGeom prst="rect">
            <a:avLst/>
          </a:prstGeom>
          <a:noFill/>
          <a:ln>
            <a:noFill/>
          </a:ln>
        </p:spPr>
        <p:txBody>
          <a:bodyPr spcFirstLastPara="1" wrap="square" lIns="121900" tIns="121900" rIns="121900" bIns="121900" anchor="t" anchorCtr="0">
            <a:noAutofit/>
          </a:bodyPr>
          <a:lstStyle/>
          <a:p>
            <a:pPr marL="819143" indent="-514350">
              <a:lnSpc>
                <a:spcPct val="150000"/>
              </a:lnSpc>
              <a:buClr>
                <a:schemeClr val="dk1"/>
              </a:buClr>
              <a:buSzPts val="1800"/>
              <a:buFont typeface="+mj-lt"/>
              <a:buAutoNum type="arabicPeriod"/>
            </a:pPr>
            <a:r>
              <a:rPr lang="en-US" sz="2400" dirty="0" err="1" smtClean="0"/>
              <a:t>Ngrok</a:t>
            </a:r>
            <a:r>
              <a:rPr lang="en-US" sz="2400" dirty="0" smtClean="0"/>
              <a:t> </a:t>
            </a:r>
            <a:r>
              <a:rPr lang="en-US" sz="2400" dirty="0"/>
              <a:t>exposes local servers behind NATs </a:t>
            </a:r>
            <a:r>
              <a:rPr lang="en-US" sz="2400" dirty="0" smtClean="0"/>
              <a:t>(Network Address Translation) and </a:t>
            </a:r>
            <a:r>
              <a:rPr lang="en-US" sz="2400" dirty="0"/>
              <a:t>firewalls to the public internet over secure tunnels</a:t>
            </a:r>
            <a:r>
              <a:rPr lang="en-US" sz="2400" dirty="0" smtClean="0"/>
              <a:t>.</a:t>
            </a:r>
          </a:p>
          <a:p>
            <a:pPr marL="819143" indent="-514350">
              <a:lnSpc>
                <a:spcPct val="150000"/>
              </a:lnSpc>
              <a:buClr>
                <a:schemeClr val="dk1"/>
              </a:buClr>
              <a:buSzPts val="1800"/>
              <a:buFont typeface="+mj-lt"/>
              <a:buAutoNum type="arabicPeriod"/>
            </a:pPr>
            <a:r>
              <a:rPr lang="en-US" sz="2400" dirty="0" err="1"/>
              <a:t>ngrok</a:t>
            </a:r>
            <a:r>
              <a:rPr lang="en-US" sz="2400" dirty="0"/>
              <a:t> provides a real-time web UI where you can introspect all HTTP traffic running over your tunnels</a:t>
            </a:r>
            <a:r>
              <a:rPr lang="en-US" sz="2400" dirty="0" smtClean="0"/>
              <a:t>.</a:t>
            </a:r>
          </a:p>
          <a:p>
            <a:pPr marL="819143" indent="-514350">
              <a:lnSpc>
                <a:spcPct val="150000"/>
              </a:lnSpc>
              <a:buClr>
                <a:schemeClr val="dk1"/>
              </a:buClr>
              <a:buSzPts val="1800"/>
              <a:buFont typeface="+mj-lt"/>
              <a:buAutoNum type="arabicPeriod"/>
            </a:pPr>
            <a:r>
              <a:rPr lang="en-US" sz="2400" dirty="0" err="1"/>
              <a:t>ngrok</a:t>
            </a:r>
            <a:r>
              <a:rPr lang="en-US" sz="2400" dirty="0"/>
              <a:t> allows you to expose a web server running on your local machine to the internet. Just tell </a:t>
            </a:r>
            <a:r>
              <a:rPr lang="en-US" sz="2400" dirty="0" err="1"/>
              <a:t>ngrok</a:t>
            </a:r>
            <a:r>
              <a:rPr lang="en-US" sz="2400" dirty="0"/>
              <a:t> what port your web server is listening on</a:t>
            </a:r>
            <a:r>
              <a:rPr lang="en-US" sz="2400" dirty="0" smtClean="0"/>
              <a:t>.</a:t>
            </a:r>
          </a:p>
          <a:p>
            <a:pPr marL="819143" indent="-514350">
              <a:lnSpc>
                <a:spcPct val="150000"/>
              </a:lnSpc>
              <a:buClr>
                <a:schemeClr val="dk1"/>
              </a:buClr>
              <a:buSzPts val="1800"/>
              <a:buFont typeface="+mj-lt"/>
              <a:buAutoNum type="arabicPeriod"/>
            </a:pPr>
            <a:r>
              <a:rPr lang="en-US" sz="2400" dirty="0"/>
              <a:t>Example: Expose a web server on port 80 of your local machine to the </a:t>
            </a:r>
            <a:r>
              <a:rPr lang="en-US" sz="2400" dirty="0" smtClean="0"/>
              <a:t>internet. $</a:t>
            </a:r>
            <a:r>
              <a:rPr lang="en-US" sz="2400" i="1" dirty="0" err="1" smtClean="0"/>
              <a:t>ngrok</a:t>
            </a:r>
            <a:r>
              <a:rPr lang="en-US" sz="2400" i="1" dirty="0" smtClean="0"/>
              <a:t> http 8080</a:t>
            </a:r>
          </a:p>
          <a:p>
            <a:pPr marL="819143" indent="-514350">
              <a:lnSpc>
                <a:spcPct val="150000"/>
              </a:lnSpc>
              <a:buClr>
                <a:schemeClr val="dk1"/>
              </a:buClr>
              <a:buSzPts val="1800"/>
              <a:buFont typeface="+mj-lt"/>
              <a:buAutoNum type="arabicPeriod"/>
            </a:pPr>
            <a:r>
              <a:rPr lang="en-US" sz="2400" dirty="0" smtClean="0"/>
              <a:t>If different port number for ex: 5001 then: </a:t>
            </a:r>
            <a:r>
              <a:rPr lang="en-US" sz="2400" i="1" dirty="0" smtClean="0"/>
              <a:t>$</a:t>
            </a:r>
            <a:r>
              <a:rPr lang="en-US" sz="2400" i="1" dirty="0" err="1" smtClean="0"/>
              <a:t>ngrok</a:t>
            </a:r>
            <a:r>
              <a:rPr lang="en-US" sz="2400" i="1" dirty="0" smtClean="0"/>
              <a:t> http https://localhost:5001</a:t>
            </a:r>
          </a:p>
          <a:p>
            <a:pPr marL="819143" indent="-514350">
              <a:lnSpc>
                <a:spcPct val="150000"/>
              </a:lnSpc>
              <a:buClr>
                <a:schemeClr val="dk1"/>
              </a:buClr>
              <a:buSzPts val="1800"/>
              <a:buFont typeface="+mj-lt"/>
              <a:buAutoNum type="arabicPeriod"/>
            </a:pPr>
            <a:endParaRPr lang="en-US" sz="2400" dirty="0"/>
          </a:p>
          <a:p>
            <a:pPr marL="304793">
              <a:lnSpc>
                <a:spcPct val="150000"/>
              </a:lnSpc>
              <a:buClr>
                <a:schemeClr val="dk1"/>
              </a:buClr>
              <a:buSzPts val="1800"/>
            </a:pPr>
            <a:endParaRPr lang="en-US" sz="2400" dirty="0" smtClean="0"/>
          </a:p>
          <a:p>
            <a:pPr marL="819143" indent="-514350">
              <a:lnSpc>
                <a:spcPct val="150000"/>
              </a:lnSpc>
              <a:buClr>
                <a:schemeClr val="dk1"/>
              </a:buClr>
              <a:buSzPts val="1800"/>
              <a:buFont typeface="+mj-lt"/>
              <a:buAutoNum type="arabicPeriod"/>
            </a:pPr>
            <a:endParaRPr sz="240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406160965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696"/>
        <p:cNvGrpSpPr/>
        <p:nvPr/>
      </p:nvGrpSpPr>
      <p:grpSpPr>
        <a:xfrm>
          <a:off x="0" y="0"/>
          <a:ext cx="0" cy="0"/>
          <a:chOff x="0" y="0"/>
          <a:chExt cx="0" cy="0"/>
        </a:xfrm>
      </p:grpSpPr>
      <p:sp>
        <p:nvSpPr>
          <p:cNvPr id="1697" name="Google Shape;1697;gc97bf61353_0_6941"/>
          <p:cNvSpPr txBox="1">
            <a:spLocks noGrp="1"/>
          </p:cNvSpPr>
          <p:nvPr>
            <p:ph type="sldNum" idx="4294967295"/>
          </p:nvPr>
        </p:nvSpPr>
        <p:spPr>
          <a:xfrm>
            <a:off x="8682567" y="6356351"/>
            <a:ext cx="2743200" cy="366000"/>
          </a:xfrm>
          <a:prstGeom prst="rect">
            <a:avLst/>
          </a:prstGeom>
          <a:noFill/>
          <a:ln>
            <a:noFill/>
          </a:ln>
        </p:spPr>
        <p:txBody>
          <a:bodyPr spcFirstLastPara="1" vert="horz" wrap="square" lIns="121900" tIns="60933" rIns="121900" bIns="60933" rtlCol="0" anchor="ctr" anchorCtr="0">
            <a:noAutofit/>
          </a:bodyPr>
          <a:lstStyle/>
          <a:p>
            <a:pPr>
              <a:buSzPts val="900"/>
            </a:pPr>
            <a:fld id="{00000000-1234-1234-1234-123412341234}" type="slidenum">
              <a:rPr lang="en">
                <a:solidFill>
                  <a:srgbClr val="FF0000"/>
                </a:solidFill>
                <a:latin typeface="Proxima Nova"/>
                <a:ea typeface="Proxima Nova"/>
                <a:cs typeface="Proxima Nova"/>
                <a:sym typeface="Proxima Nova"/>
              </a:rPr>
              <a:pPr>
                <a:buSzPts val="900"/>
              </a:pPr>
              <a:t>111</a:t>
            </a:fld>
            <a:endParaRPr>
              <a:solidFill>
                <a:srgbClr val="FF0000"/>
              </a:solidFill>
              <a:latin typeface="Proxima Nova"/>
              <a:ea typeface="Proxima Nova"/>
              <a:cs typeface="Proxima Nova"/>
              <a:sym typeface="Proxima Nova"/>
            </a:endParaRPr>
          </a:p>
        </p:txBody>
      </p:sp>
      <p:sp>
        <p:nvSpPr>
          <p:cNvPr id="1698" name="Google Shape;1698;gc97bf61353_0_6941"/>
          <p:cNvSpPr txBox="1"/>
          <p:nvPr/>
        </p:nvSpPr>
        <p:spPr>
          <a:xfrm>
            <a:off x="514668" y="269900"/>
            <a:ext cx="11050560" cy="537200"/>
          </a:xfrm>
          <a:prstGeom prst="rect">
            <a:avLst/>
          </a:prstGeom>
          <a:noFill/>
          <a:ln>
            <a:noFill/>
          </a:ln>
        </p:spPr>
        <p:txBody>
          <a:bodyPr spcFirstLastPara="1" wrap="square" lIns="121900" tIns="60933" rIns="121900" bIns="60933" anchor="ctr" anchorCtr="0">
            <a:noAutofit/>
          </a:bodyPr>
          <a:lstStyle/>
          <a:p>
            <a:pPr>
              <a:lnSpc>
                <a:spcPct val="80000"/>
              </a:lnSpc>
              <a:buClr>
                <a:schemeClr val="dk1"/>
              </a:buClr>
              <a:buSzPts val="1100"/>
            </a:pPr>
            <a:r>
              <a:rPr lang="en-US" sz="4000" b="1" dirty="0" err="1">
                <a:solidFill>
                  <a:schemeClr val="bg1"/>
                </a:solidFill>
              </a:rPr>
              <a:t>ngrok</a:t>
            </a:r>
            <a:r>
              <a:rPr lang="en-US" sz="4000" b="1" dirty="0">
                <a:solidFill>
                  <a:schemeClr val="bg1"/>
                </a:solidFill>
              </a:rPr>
              <a:t> - secure introspectable tunnels to </a:t>
            </a:r>
            <a:r>
              <a:rPr lang="en-US" sz="4000" b="1" dirty="0" err="1" smtClean="0">
                <a:solidFill>
                  <a:schemeClr val="bg1"/>
                </a:solidFill>
              </a:rPr>
              <a:t>localhost</a:t>
            </a:r>
            <a:endParaRPr lang="en-US" sz="4000" b="1" dirty="0">
              <a:solidFill>
                <a:schemeClr val="bg1"/>
              </a:solidFill>
            </a:endParaRPr>
          </a:p>
        </p:txBody>
      </p:sp>
      <p:sp>
        <p:nvSpPr>
          <p:cNvPr id="1700" name="Google Shape;1700;gc97bf61353_0_6941"/>
          <p:cNvSpPr txBox="1"/>
          <p:nvPr/>
        </p:nvSpPr>
        <p:spPr>
          <a:xfrm>
            <a:off x="217022" y="1115151"/>
            <a:ext cx="10911200" cy="5241200"/>
          </a:xfrm>
          <a:prstGeom prst="rect">
            <a:avLst/>
          </a:prstGeom>
          <a:noFill/>
          <a:ln>
            <a:noFill/>
          </a:ln>
        </p:spPr>
        <p:txBody>
          <a:bodyPr spcFirstLastPara="1" wrap="square" lIns="121900" tIns="121900" rIns="121900" bIns="121900" anchor="t" anchorCtr="0">
            <a:noAutofit/>
          </a:bodyPr>
          <a:lstStyle/>
          <a:p>
            <a:pPr marL="819143" indent="-514350">
              <a:buClr>
                <a:schemeClr val="dk1"/>
              </a:buClr>
              <a:buSzPts val="1800"/>
              <a:buFont typeface="+mj-lt"/>
              <a:buAutoNum type="arabicPeriod"/>
            </a:pPr>
            <a:r>
              <a:rPr lang="en-US" sz="2800" dirty="0" err="1" smtClean="0"/>
              <a:t>Ngrok</a:t>
            </a:r>
            <a:r>
              <a:rPr lang="en-US" sz="2800" dirty="0" smtClean="0"/>
              <a:t> </a:t>
            </a:r>
            <a:r>
              <a:rPr lang="en-US" sz="2800" dirty="0"/>
              <a:t>exposes local servers behind NATs </a:t>
            </a:r>
            <a:r>
              <a:rPr lang="en-US" sz="2800" dirty="0" smtClean="0"/>
              <a:t>(Network Address Translation) and </a:t>
            </a:r>
            <a:r>
              <a:rPr lang="en-US" sz="2800" dirty="0"/>
              <a:t>firewalls to the public internet over secure tunnels</a:t>
            </a:r>
            <a:r>
              <a:rPr lang="en-US" sz="2800" dirty="0" smtClean="0"/>
              <a:t>.</a:t>
            </a:r>
          </a:p>
          <a:p>
            <a:pPr marL="819143" indent="-514350">
              <a:buClr>
                <a:schemeClr val="dk1"/>
              </a:buClr>
              <a:buSzPts val="1800"/>
              <a:buFont typeface="+mj-lt"/>
              <a:buAutoNum type="arabicPeriod"/>
            </a:pPr>
            <a:r>
              <a:rPr lang="en-US" sz="2800" b="1" dirty="0" err="1"/>
              <a:t>ngrok</a:t>
            </a:r>
            <a:r>
              <a:rPr lang="en-US" sz="2800" dirty="0"/>
              <a:t> provides a real-time web UI where you can introspect all HTTP traffic running over your tunnels</a:t>
            </a:r>
            <a:r>
              <a:rPr lang="en-US" sz="2800" dirty="0" smtClean="0"/>
              <a:t>.</a:t>
            </a:r>
          </a:p>
          <a:p>
            <a:pPr marL="819143" indent="-514350">
              <a:buClr>
                <a:schemeClr val="dk1"/>
              </a:buClr>
              <a:buSzPts val="1800"/>
              <a:buFont typeface="+mj-lt"/>
              <a:buAutoNum type="arabicPeriod"/>
            </a:pPr>
            <a:endParaRPr lang="en-US" sz="2800" dirty="0"/>
          </a:p>
          <a:p>
            <a:pPr marL="304793">
              <a:buClr>
                <a:schemeClr val="dk1"/>
              </a:buClr>
              <a:buSzPts val="1800"/>
            </a:pPr>
            <a:endParaRPr lang="en-US" sz="2800" dirty="0" smtClean="0"/>
          </a:p>
          <a:p>
            <a:pPr marL="819143" indent="-514350">
              <a:buClr>
                <a:schemeClr val="dk1"/>
              </a:buClr>
              <a:buSzPts val="1800"/>
              <a:buFont typeface="+mj-lt"/>
              <a:buAutoNum type="arabicPeriod"/>
            </a:pPr>
            <a:endParaRPr sz="2800" dirty="0">
              <a:solidFill>
                <a:srgbClr val="000000"/>
              </a:solidFill>
              <a:latin typeface="Arial"/>
              <a:ea typeface="Arial"/>
              <a:cs typeface="Arial"/>
              <a:sym typeface="Arial"/>
            </a:endParaRPr>
          </a:p>
        </p:txBody>
      </p:sp>
      <p:pic>
        <p:nvPicPr>
          <p:cNvPr id="2" name="Picture 1"/>
          <p:cNvPicPr>
            <a:picLocks noChangeAspect="1"/>
          </p:cNvPicPr>
          <p:nvPr/>
        </p:nvPicPr>
        <p:blipFill>
          <a:blip r:embed="rId3"/>
          <a:stretch>
            <a:fillRect/>
          </a:stretch>
        </p:blipFill>
        <p:spPr>
          <a:xfrm>
            <a:off x="1067028" y="2910625"/>
            <a:ext cx="9764105" cy="3628726"/>
          </a:xfrm>
          <a:prstGeom prst="rect">
            <a:avLst/>
          </a:prstGeom>
        </p:spPr>
      </p:pic>
    </p:spTree>
    <p:extLst>
      <p:ext uri="{BB962C8B-B14F-4D97-AF65-F5344CB8AC3E}">
        <p14:creationId xmlns:p14="http://schemas.microsoft.com/office/powerpoint/2010/main" val="977079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696"/>
        <p:cNvGrpSpPr/>
        <p:nvPr/>
      </p:nvGrpSpPr>
      <p:grpSpPr>
        <a:xfrm>
          <a:off x="0" y="0"/>
          <a:ext cx="0" cy="0"/>
          <a:chOff x="0" y="0"/>
          <a:chExt cx="0" cy="0"/>
        </a:xfrm>
      </p:grpSpPr>
      <p:sp>
        <p:nvSpPr>
          <p:cNvPr id="1697" name="Google Shape;1697;gc97bf61353_0_6941"/>
          <p:cNvSpPr txBox="1">
            <a:spLocks noGrp="1"/>
          </p:cNvSpPr>
          <p:nvPr>
            <p:ph type="sldNum" idx="4294967295"/>
          </p:nvPr>
        </p:nvSpPr>
        <p:spPr>
          <a:xfrm>
            <a:off x="8682567" y="6356351"/>
            <a:ext cx="2743200" cy="366000"/>
          </a:xfrm>
          <a:prstGeom prst="rect">
            <a:avLst/>
          </a:prstGeom>
          <a:noFill/>
          <a:ln>
            <a:noFill/>
          </a:ln>
        </p:spPr>
        <p:txBody>
          <a:bodyPr spcFirstLastPara="1" vert="horz" wrap="square" lIns="121900" tIns="60933" rIns="121900" bIns="60933" rtlCol="0" anchor="ctr" anchorCtr="0">
            <a:noAutofit/>
          </a:bodyPr>
          <a:lstStyle/>
          <a:p>
            <a:pPr>
              <a:buSzPts val="900"/>
            </a:pPr>
            <a:fld id="{00000000-1234-1234-1234-123412341234}" type="slidenum">
              <a:rPr lang="en">
                <a:solidFill>
                  <a:srgbClr val="FF0000"/>
                </a:solidFill>
                <a:latin typeface="Proxima Nova"/>
                <a:ea typeface="Proxima Nova"/>
                <a:cs typeface="Proxima Nova"/>
                <a:sym typeface="Proxima Nova"/>
              </a:rPr>
              <a:pPr>
                <a:buSzPts val="900"/>
              </a:pPr>
              <a:t>112</a:t>
            </a:fld>
            <a:endParaRPr>
              <a:solidFill>
                <a:srgbClr val="FF0000"/>
              </a:solidFill>
              <a:latin typeface="Proxima Nova"/>
              <a:ea typeface="Proxima Nova"/>
              <a:cs typeface="Proxima Nova"/>
              <a:sym typeface="Proxima Nova"/>
            </a:endParaRPr>
          </a:p>
        </p:txBody>
      </p:sp>
      <p:sp>
        <p:nvSpPr>
          <p:cNvPr id="1698" name="Google Shape;1698;gc97bf61353_0_6941"/>
          <p:cNvSpPr txBox="1"/>
          <p:nvPr/>
        </p:nvSpPr>
        <p:spPr>
          <a:xfrm>
            <a:off x="514668" y="269900"/>
            <a:ext cx="9659641" cy="537200"/>
          </a:xfrm>
          <a:prstGeom prst="rect">
            <a:avLst/>
          </a:prstGeom>
          <a:noFill/>
          <a:ln>
            <a:noFill/>
          </a:ln>
        </p:spPr>
        <p:txBody>
          <a:bodyPr spcFirstLastPara="1" wrap="square" lIns="121900" tIns="60933" rIns="121900" bIns="60933" anchor="ctr" anchorCtr="0">
            <a:noAutofit/>
          </a:bodyPr>
          <a:lstStyle/>
          <a:p>
            <a:pPr>
              <a:lnSpc>
                <a:spcPct val="80000"/>
              </a:lnSpc>
              <a:buClr>
                <a:schemeClr val="dk1"/>
              </a:buClr>
              <a:buSzPts val="1100"/>
            </a:pPr>
            <a:r>
              <a:rPr lang="en" sz="3387" b="1" dirty="0" smtClean="0">
                <a:solidFill>
                  <a:schemeClr val="lt1"/>
                </a:solidFill>
                <a:latin typeface="Proxima Nova"/>
                <a:ea typeface="Proxima Nova"/>
                <a:cs typeface="Proxima Nova"/>
                <a:sym typeface="Proxima Nova"/>
              </a:rPr>
              <a:t>Ngrok Architecture</a:t>
            </a:r>
            <a:endParaRPr sz="3387" b="1" dirty="0">
              <a:solidFill>
                <a:schemeClr val="lt1"/>
              </a:solidFill>
              <a:latin typeface="Proxima Nova"/>
              <a:ea typeface="Proxima Nova"/>
              <a:cs typeface="Proxima Nova"/>
              <a:sym typeface="Proxima Nova"/>
            </a:endParaRPr>
          </a:p>
        </p:txBody>
      </p:sp>
      <p:pic>
        <p:nvPicPr>
          <p:cNvPr id="2052" name="Picture 4" descr="Secure Tunnels to localhost using ngrok - scmGalax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8950" y="1065838"/>
            <a:ext cx="10046817" cy="565651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859110" y="6446504"/>
            <a:ext cx="6246253" cy="366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588575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696"/>
        <p:cNvGrpSpPr/>
        <p:nvPr/>
      </p:nvGrpSpPr>
      <p:grpSpPr>
        <a:xfrm>
          <a:off x="0" y="0"/>
          <a:ext cx="0" cy="0"/>
          <a:chOff x="0" y="0"/>
          <a:chExt cx="0" cy="0"/>
        </a:xfrm>
      </p:grpSpPr>
      <p:sp>
        <p:nvSpPr>
          <p:cNvPr id="1697" name="Google Shape;1697;gc97bf61353_0_6941"/>
          <p:cNvSpPr txBox="1">
            <a:spLocks noGrp="1"/>
          </p:cNvSpPr>
          <p:nvPr>
            <p:ph type="sldNum" idx="4294967295"/>
          </p:nvPr>
        </p:nvSpPr>
        <p:spPr>
          <a:xfrm>
            <a:off x="8682567" y="6356351"/>
            <a:ext cx="2743200" cy="366000"/>
          </a:xfrm>
          <a:prstGeom prst="rect">
            <a:avLst/>
          </a:prstGeom>
          <a:noFill/>
          <a:ln>
            <a:noFill/>
          </a:ln>
        </p:spPr>
        <p:txBody>
          <a:bodyPr spcFirstLastPara="1" vert="horz" wrap="square" lIns="121900" tIns="60933" rIns="121900" bIns="60933" rtlCol="0" anchor="ctr" anchorCtr="0">
            <a:noAutofit/>
          </a:bodyPr>
          <a:lstStyle/>
          <a:p>
            <a:pPr>
              <a:buSzPts val="900"/>
            </a:pPr>
            <a:fld id="{00000000-1234-1234-1234-123412341234}" type="slidenum">
              <a:rPr lang="en">
                <a:solidFill>
                  <a:srgbClr val="FF0000"/>
                </a:solidFill>
                <a:latin typeface="Proxima Nova"/>
                <a:ea typeface="Proxima Nova"/>
                <a:cs typeface="Proxima Nova"/>
                <a:sym typeface="Proxima Nova"/>
              </a:rPr>
              <a:pPr>
                <a:buSzPts val="900"/>
              </a:pPr>
              <a:t>113</a:t>
            </a:fld>
            <a:endParaRPr>
              <a:solidFill>
                <a:srgbClr val="FF0000"/>
              </a:solidFill>
              <a:latin typeface="Proxima Nova"/>
              <a:ea typeface="Proxima Nova"/>
              <a:cs typeface="Proxima Nova"/>
              <a:sym typeface="Proxima Nova"/>
            </a:endParaRPr>
          </a:p>
        </p:txBody>
      </p:sp>
      <p:sp>
        <p:nvSpPr>
          <p:cNvPr id="1698" name="Google Shape;1698;gc97bf61353_0_6941"/>
          <p:cNvSpPr txBox="1"/>
          <p:nvPr/>
        </p:nvSpPr>
        <p:spPr>
          <a:xfrm>
            <a:off x="514668" y="269900"/>
            <a:ext cx="9659641" cy="537200"/>
          </a:xfrm>
          <a:prstGeom prst="rect">
            <a:avLst/>
          </a:prstGeom>
          <a:noFill/>
          <a:ln>
            <a:noFill/>
          </a:ln>
        </p:spPr>
        <p:txBody>
          <a:bodyPr spcFirstLastPara="1" wrap="square" lIns="121900" tIns="60933" rIns="121900" bIns="60933" anchor="ctr" anchorCtr="0">
            <a:noAutofit/>
          </a:bodyPr>
          <a:lstStyle/>
          <a:p>
            <a:pPr>
              <a:lnSpc>
                <a:spcPct val="80000"/>
              </a:lnSpc>
              <a:buClr>
                <a:schemeClr val="dk1"/>
              </a:buClr>
              <a:buSzPts val="1100"/>
            </a:pPr>
            <a:r>
              <a:rPr lang="en" sz="3387" b="1" dirty="0" smtClean="0">
                <a:solidFill>
                  <a:schemeClr val="lt1"/>
                </a:solidFill>
                <a:latin typeface="Proxima Nova"/>
                <a:ea typeface="Proxima Nova"/>
                <a:cs typeface="Proxima Nova"/>
                <a:sym typeface="Proxima Nova"/>
              </a:rPr>
              <a:t>Ngrok Connection</a:t>
            </a:r>
            <a:endParaRPr sz="3387" b="1" dirty="0">
              <a:solidFill>
                <a:schemeClr val="lt1"/>
              </a:solidFill>
              <a:latin typeface="Proxima Nova"/>
              <a:ea typeface="Proxima Nova"/>
              <a:cs typeface="Proxima Nova"/>
              <a:sym typeface="Proxima Nova"/>
            </a:endParaRPr>
          </a:p>
        </p:txBody>
      </p:sp>
      <p:pic>
        <p:nvPicPr>
          <p:cNvPr id="3074" name="Picture 2" descr="Install ngrok on Linux | Snap Sto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7320" y="962472"/>
            <a:ext cx="9252818" cy="5759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2266394"/>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696"/>
        <p:cNvGrpSpPr/>
        <p:nvPr/>
      </p:nvGrpSpPr>
      <p:grpSpPr>
        <a:xfrm>
          <a:off x="0" y="0"/>
          <a:ext cx="0" cy="0"/>
          <a:chOff x="0" y="0"/>
          <a:chExt cx="0" cy="0"/>
        </a:xfrm>
      </p:grpSpPr>
      <p:sp>
        <p:nvSpPr>
          <p:cNvPr id="1697" name="Google Shape;1697;gc97bf61353_0_6941"/>
          <p:cNvSpPr txBox="1">
            <a:spLocks noGrp="1"/>
          </p:cNvSpPr>
          <p:nvPr>
            <p:ph type="sldNum" idx="4294967295"/>
          </p:nvPr>
        </p:nvSpPr>
        <p:spPr>
          <a:xfrm>
            <a:off x="8682567" y="6356351"/>
            <a:ext cx="2743200" cy="366000"/>
          </a:xfrm>
          <a:prstGeom prst="rect">
            <a:avLst/>
          </a:prstGeom>
          <a:noFill/>
          <a:ln>
            <a:noFill/>
          </a:ln>
        </p:spPr>
        <p:txBody>
          <a:bodyPr spcFirstLastPara="1" vert="horz" wrap="square" lIns="121900" tIns="60933" rIns="121900" bIns="60933" rtlCol="0" anchor="ctr" anchorCtr="0">
            <a:noAutofit/>
          </a:bodyPr>
          <a:lstStyle/>
          <a:p>
            <a:pPr>
              <a:buSzPts val="900"/>
            </a:pPr>
            <a:fld id="{00000000-1234-1234-1234-123412341234}" type="slidenum">
              <a:rPr lang="en">
                <a:solidFill>
                  <a:srgbClr val="FF0000"/>
                </a:solidFill>
                <a:latin typeface="Proxima Nova"/>
                <a:ea typeface="Proxima Nova"/>
                <a:cs typeface="Proxima Nova"/>
                <a:sym typeface="Proxima Nova"/>
              </a:rPr>
              <a:pPr>
                <a:buSzPts val="900"/>
              </a:pPr>
              <a:t>114</a:t>
            </a:fld>
            <a:endParaRPr>
              <a:solidFill>
                <a:srgbClr val="FF0000"/>
              </a:solidFill>
              <a:latin typeface="Proxima Nova"/>
              <a:ea typeface="Proxima Nova"/>
              <a:cs typeface="Proxima Nova"/>
              <a:sym typeface="Proxima Nova"/>
            </a:endParaRPr>
          </a:p>
        </p:txBody>
      </p:sp>
      <p:sp>
        <p:nvSpPr>
          <p:cNvPr id="1698" name="Google Shape;1698;gc97bf61353_0_6941"/>
          <p:cNvSpPr txBox="1"/>
          <p:nvPr/>
        </p:nvSpPr>
        <p:spPr>
          <a:xfrm>
            <a:off x="514668" y="269900"/>
            <a:ext cx="9659641" cy="537200"/>
          </a:xfrm>
          <a:prstGeom prst="rect">
            <a:avLst/>
          </a:prstGeom>
          <a:noFill/>
          <a:ln>
            <a:noFill/>
          </a:ln>
        </p:spPr>
        <p:txBody>
          <a:bodyPr spcFirstLastPara="1" wrap="square" lIns="121900" tIns="60933" rIns="121900" bIns="60933" anchor="ctr" anchorCtr="0">
            <a:noAutofit/>
          </a:bodyPr>
          <a:lstStyle/>
          <a:p>
            <a:pPr>
              <a:lnSpc>
                <a:spcPct val="80000"/>
              </a:lnSpc>
              <a:buClr>
                <a:schemeClr val="dk1"/>
              </a:buClr>
              <a:buSzPts val="1100"/>
            </a:pPr>
            <a:r>
              <a:rPr lang="en" sz="3387" b="1" dirty="0" smtClean="0">
                <a:solidFill>
                  <a:schemeClr val="lt1"/>
                </a:solidFill>
                <a:latin typeface="Proxima Nova"/>
                <a:ea typeface="Proxima Nova"/>
                <a:cs typeface="Proxima Nova"/>
                <a:sym typeface="Proxima Nova"/>
              </a:rPr>
              <a:t>Ngrok Installation</a:t>
            </a:r>
            <a:endParaRPr sz="3387" b="1" dirty="0">
              <a:solidFill>
                <a:schemeClr val="lt1"/>
              </a:solidFill>
              <a:latin typeface="Proxima Nova"/>
              <a:ea typeface="Proxima Nova"/>
              <a:cs typeface="Proxima Nova"/>
              <a:sym typeface="Proxima Nova"/>
            </a:endParaRPr>
          </a:p>
        </p:txBody>
      </p:sp>
      <p:sp>
        <p:nvSpPr>
          <p:cNvPr id="1700" name="Google Shape;1700;gc97bf61353_0_6941"/>
          <p:cNvSpPr txBox="1"/>
          <p:nvPr/>
        </p:nvSpPr>
        <p:spPr>
          <a:xfrm>
            <a:off x="217022" y="1115151"/>
            <a:ext cx="10911200" cy="5241200"/>
          </a:xfrm>
          <a:prstGeom prst="rect">
            <a:avLst/>
          </a:prstGeom>
          <a:noFill/>
          <a:ln>
            <a:noFill/>
          </a:ln>
        </p:spPr>
        <p:txBody>
          <a:bodyPr spcFirstLastPara="1" wrap="square" lIns="121900" tIns="121900" rIns="121900" bIns="121900" anchor="t" anchorCtr="0">
            <a:noAutofit/>
          </a:bodyPr>
          <a:lstStyle/>
          <a:p>
            <a:pPr marL="609585" indent="-304792">
              <a:buClr>
                <a:schemeClr val="dk1"/>
              </a:buClr>
              <a:buSzPts val="1800"/>
            </a:pPr>
            <a:endParaRPr sz="3200" dirty="0">
              <a:solidFill>
                <a:srgbClr val="000000"/>
              </a:solidFill>
              <a:latin typeface="Arial"/>
              <a:ea typeface="Arial"/>
              <a:cs typeface="Arial"/>
              <a:sym typeface="Arial"/>
            </a:endParaRPr>
          </a:p>
          <a:p>
            <a:pPr marL="152396">
              <a:buClr>
                <a:srgbClr val="000000"/>
              </a:buClr>
              <a:buSzPts val="1800"/>
            </a:pPr>
            <a:endParaRPr sz="3200" dirty="0">
              <a:solidFill>
                <a:srgbClr val="000000"/>
              </a:solidFill>
              <a:latin typeface="Arial"/>
              <a:ea typeface="Arial"/>
              <a:cs typeface="Arial"/>
              <a:sym typeface="Arial"/>
            </a:endParaRPr>
          </a:p>
        </p:txBody>
      </p:sp>
      <p:sp>
        <p:nvSpPr>
          <p:cNvPr id="2" name="Rectangle 1"/>
          <p:cNvSpPr>
            <a:spLocks noChangeArrowheads="1"/>
          </p:cNvSpPr>
          <p:nvPr/>
        </p:nvSpPr>
        <p:spPr bwMode="auto">
          <a:xfrm>
            <a:off x="0" y="0"/>
            <a:ext cx="12192000" cy="0"/>
          </a:xfrm>
          <a:prstGeom prst="rect">
            <a:avLst/>
          </a:prstGeom>
          <a:solidFill>
            <a:srgbClr val="F1EFF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300" b="0" i="0" u="none" strike="noStrike" cap="none" normalizeH="0" baseline="0" smtClean="0">
                <a:ln>
                  <a:noFill/>
                </a:ln>
                <a:solidFill>
                  <a:srgbClr val="151429"/>
                </a:solidFill>
                <a:effectLst/>
                <a:latin typeface="Courier"/>
              </a:rPr>
              <a:t>sudo tar xvzf ~/Downloads/ngrok-stable-linux-amd64.tgz -C /usr/local/bin</a:t>
            </a:r>
            <a:endParaRPr kumimoji="0" lang="en-US" sz="11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anose="020B0604020202020204" pitchFamily="34" charset="0"/>
              </a:rPr>
              <a:t/>
            </a:r>
            <a:br>
              <a:rPr kumimoji="0" lang="en-US" sz="1800" b="0" i="0" u="none" strike="noStrike" cap="none" normalizeH="0" baseline="0" smtClean="0">
                <a:ln>
                  <a:noFill/>
                </a:ln>
                <a:solidFill>
                  <a:schemeClr val="tx1"/>
                </a:solidFill>
                <a:effectLst/>
                <a:latin typeface="Arial" panose="020B0604020202020204" pitchFamily="34" charset="0"/>
              </a:rPr>
            </a:b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3" name="Rectangle 2"/>
          <p:cNvSpPr/>
          <p:nvPr/>
        </p:nvSpPr>
        <p:spPr>
          <a:xfrm>
            <a:off x="360608" y="1643185"/>
            <a:ext cx="11372046" cy="1754326"/>
          </a:xfrm>
          <a:prstGeom prst="rect">
            <a:avLst/>
          </a:prstGeom>
        </p:spPr>
        <p:txBody>
          <a:bodyPr wrap="square">
            <a:spAutoFit/>
          </a:bodyPr>
          <a:lstStyle/>
          <a:p>
            <a:pPr marL="342900" indent="-342900">
              <a:buAutoNum type="arabicPeriod"/>
            </a:pPr>
            <a:r>
              <a:rPr lang="en-US" dirty="0" smtClean="0"/>
              <a:t>Sign up </a:t>
            </a:r>
            <a:r>
              <a:rPr lang="en-US" dirty="0"/>
              <a:t>in </a:t>
            </a:r>
            <a:r>
              <a:rPr lang="en-US" dirty="0">
                <a:hlinkClick r:id="rId3"/>
              </a:rPr>
              <a:t>https://</a:t>
            </a:r>
            <a:r>
              <a:rPr lang="en-US" dirty="0" smtClean="0">
                <a:hlinkClick r:id="rId3"/>
              </a:rPr>
              <a:t>ngrok.com/</a:t>
            </a:r>
            <a:r>
              <a:rPr lang="en-US" dirty="0" smtClean="0"/>
              <a:t> </a:t>
            </a:r>
          </a:p>
          <a:p>
            <a:pPr marL="342900" indent="-342900">
              <a:buAutoNum type="arabicPeriod"/>
            </a:pPr>
            <a:r>
              <a:rPr lang="en-US" dirty="0" smtClean="0"/>
              <a:t>Download </a:t>
            </a:r>
            <a:r>
              <a:rPr lang="en-US" dirty="0" err="1" smtClean="0"/>
              <a:t>ngrok</a:t>
            </a:r>
            <a:r>
              <a:rPr lang="en-US" dirty="0"/>
              <a:t> from: </a:t>
            </a:r>
            <a:r>
              <a:rPr lang="en-US" dirty="0">
                <a:hlinkClick r:id="rId4"/>
              </a:rPr>
              <a:t>https://</a:t>
            </a:r>
            <a:r>
              <a:rPr lang="en-US" dirty="0" smtClean="0">
                <a:hlinkClick r:id="rId4"/>
              </a:rPr>
              <a:t>bin.equinox.io/c/4VmDzA7iaHb/ngrok-stable-linux-amd64.tgz</a:t>
            </a:r>
            <a:endParaRPr lang="en-US" dirty="0" smtClean="0"/>
          </a:p>
          <a:p>
            <a:pPr marL="342900" indent="-342900">
              <a:buFont typeface="+mj-lt"/>
              <a:buAutoNum type="arabicPeriod"/>
            </a:pPr>
            <a:r>
              <a:rPr lang="en-US" dirty="0" smtClean="0"/>
              <a:t>Then </a:t>
            </a:r>
            <a:r>
              <a:rPr lang="en-US" dirty="0"/>
              <a:t>extract </a:t>
            </a:r>
            <a:r>
              <a:rPr lang="en-US" dirty="0" err="1"/>
              <a:t>ngrok</a:t>
            </a:r>
            <a:r>
              <a:rPr lang="en-US" dirty="0"/>
              <a:t> from the </a:t>
            </a:r>
            <a:r>
              <a:rPr lang="en-US" dirty="0" smtClean="0"/>
              <a:t>terminal: $</a:t>
            </a:r>
            <a:r>
              <a:rPr lang="en-US" dirty="0" err="1" smtClean="0"/>
              <a:t>sudo</a:t>
            </a:r>
            <a:r>
              <a:rPr lang="en-US" dirty="0" smtClean="0"/>
              <a:t> </a:t>
            </a:r>
            <a:r>
              <a:rPr lang="en-US" dirty="0"/>
              <a:t>tar </a:t>
            </a:r>
            <a:r>
              <a:rPr lang="en-US" dirty="0" err="1"/>
              <a:t>xvzf</a:t>
            </a:r>
            <a:r>
              <a:rPr lang="en-US" dirty="0"/>
              <a:t> ~/Downloads/ngrok-stable-linux-amd64.tgz -C /</a:t>
            </a:r>
            <a:r>
              <a:rPr lang="en-US" dirty="0" err="1" smtClean="0"/>
              <a:t>usr</a:t>
            </a:r>
            <a:r>
              <a:rPr lang="en-US" dirty="0" smtClean="0"/>
              <a:t>/local/bin</a:t>
            </a:r>
          </a:p>
          <a:p>
            <a:pPr marL="342900" indent="-342900">
              <a:buFont typeface="+mj-lt"/>
              <a:buAutoNum type="arabicPeriod"/>
            </a:pPr>
            <a:r>
              <a:rPr lang="en-US" dirty="0" smtClean="0"/>
              <a:t>Copy </a:t>
            </a:r>
            <a:r>
              <a:rPr lang="en-US" dirty="0" err="1" smtClean="0"/>
              <a:t>Authtoken</a:t>
            </a:r>
            <a:r>
              <a:rPr lang="en-US" dirty="0"/>
              <a:t> from: https://dashboard.ngrok.com/get-started/your-authtoken</a:t>
            </a:r>
          </a:p>
          <a:p>
            <a:pPr marL="342900" indent="-342900">
              <a:buFont typeface="+mj-lt"/>
              <a:buAutoNum type="arabicPeriod"/>
            </a:pPr>
            <a:r>
              <a:rPr lang="en-US" dirty="0" smtClean="0"/>
              <a:t>Add   </a:t>
            </a:r>
            <a:r>
              <a:rPr lang="en-US" dirty="0" err="1" smtClean="0"/>
              <a:t>Authtoken</a:t>
            </a:r>
            <a:r>
              <a:rPr lang="en-US" dirty="0" smtClean="0"/>
              <a:t>: $</a:t>
            </a:r>
            <a:r>
              <a:rPr lang="en-US" dirty="0" err="1" smtClean="0"/>
              <a:t>ngrok</a:t>
            </a:r>
            <a:r>
              <a:rPr lang="en-US" dirty="0" smtClean="0"/>
              <a:t> </a:t>
            </a:r>
            <a:r>
              <a:rPr lang="en-US" dirty="0" err="1"/>
              <a:t>authtoken</a:t>
            </a:r>
            <a:r>
              <a:rPr lang="en-US" dirty="0"/>
              <a:t> &lt;token</a:t>
            </a:r>
            <a:r>
              <a:rPr lang="en-US" dirty="0" smtClean="0"/>
              <a:t>&gt;  </a:t>
            </a:r>
          </a:p>
          <a:p>
            <a:pPr marL="342900" indent="-342900">
              <a:buFont typeface="+mj-lt"/>
              <a:buAutoNum type="arabicPeriod"/>
            </a:pPr>
            <a:r>
              <a:rPr lang="en-US" dirty="0" smtClean="0"/>
              <a:t>Execute $</a:t>
            </a:r>
            <a:r>
              <a:rPr lang="en-US" dirty="0" err="1" smtClean="0"/>
              <a:t>ngrok</a:t>
            </a:r>
            <a:r>
              <a:rPr lang="en-US" dirty="0" smtClean="0"/>
              <a:t> http 8080; copy the public </a:t>
            </a:r>
            <a:r>
              <a:rPr lang="en-US" dirty="0" err="1" smtClean="0"/>
              <a:t>ip</a:t>
            </a:r>
            <a:r>
              <a:rPr lang="en-US" dirty="0" smtClean="0"/>
              <a:t> address for your local host. </a:t>
            </a:r>
            <a:endParaRPr lang="en-US" dirty="0"/>
          </a:p>
        </p:txBody>
      </p:sp>
      <p:pic>
        <p:nvPicPr>
          <p:cNvPr id="4" name="Picture 3"/>
          <p:cNvPicPr>
            <a:picLocks noChangeAspect="1"/>
          </p:cNvPicPr>
          <p:nvPr/>
        </p:nvPicPr>
        <p:blipFill>
          <a:blip r:embed="rId5"/>
          <a:stretch>
            <a:fillRect/>
          </a:stretch>
        </p:blipFill>
        <p:spPr>
          <a:xfrm>
            <a:off x="444157" y="3397511"/>
            <a:ext cx="11432083" cy="2705016"/>
          </a:xfrm>
          <a:prstGeom prst="rect">
            <a:avLst/>
          </a:prstGeom>
        </p:spPr>
      </p:pic>
      <p:sp>
        <p:nvSpPr>
          <p:cNvPr id="5" name="Rectangle 4"/>
          <p:cNvSpPr/>
          <p:nvPr/>
        </p:nvSpPr>
        <p:spPr>
          <a:xfrm>
            <a:off x="4134118" y="4919730"/>
            <a:ext cx="4430333" cy="296214"/>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905189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p:cNvGrpSpPr/>
          <p:nvPr/>
        </p:nvGrpSpPr>
        <p:grpSpPr>
          <a:xfrm>
            <a:off x="151978" y="979919"/>
            <a:ext cx="11804169" cy="5749700"/>
            <a:chOff x="151978" y="979919"/>
            <a:chExt cx="11804169" cy="5749700"/>
          </a:xfrm>
        </p:grpSpPr>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51978" y="979919"/>
              <a:ext cx="1355891" cy="3229724"/>
            </a:xfrm>
            <a:prstGeom prst="rect">
              <a:avLst/>
            </a:prstGeom>
            <a:noFill/>
            <a:ln>
              <a:solidFill>
                <a:schemeClr val="tx1"/>
              </a:solidFill>
            </a:ln>
          </p:spPr>
        </p:pic>
        <p:pic>
          <p:nvPicPr>
            <p:cNvPr id="6" name="Picture 5"/>
            <p:cNvPicPr>
              <a:picLocks noChangeAspect="1"/>
            </p:cNvPicPr>
            <p:nvPr/>
          </p:nvPicPr>
          <p:blipFill>
            <a:blip r:embed="rId3"/>
            <a:stretch>
              <a:fillRect/>
            </a:stretch>
          </p:blipFill>
          <p:spPr>
            <a:xfrm>
              <a:off x="151978" y="4357675"/>
              <a:ext cx="1355891" cy="1824577"/>
            </a:xfrm>
            <a:prstGeom prst="rect">
              <a:avLst/>
            </a:prstGeom>
            <a:ln>
              <a:solidFill>
                <a:schemeClr val="tx1"/>
              </a:solidFill>
            </a:ln>
          </p:spPr>
        </p:pic>
        <p:pic>
          <p:nvPicPr>
            <p:cNvPr id="7" name="Picture 6"/>
            <p:cNvPicPr>
              <a:picLocks noChangeAspect="1"/>
            </p:cNvPicPr>
            <p:nvPr/>
          </p:nvPicPr>
          <p:blipFill>
            <a:blip r:embed="rId4"/>
            <a:stretch>
              <a:fillRect/>
            </a:stretch>
          </p:blipFill>
          <p:spPr>
            <a:xfrm>
              <a:off x="1562733" y="1125157"/>
              <a:ext cx="2281265" cy="1318050"/>
            </a:xfrm>
            <a:prstGeom prst="rect">
              <a:avLst/>
            </a:prstGeom>
            <a:ln>
              <a:solidFill>
                <a:schemeClr val="tx1"/>
              </a:solidFill>
            </a:ln>
          </p:spPr>
        </p:pic>
        <p:pic>
          <p:nvPicPr>
            <p:cNvPr id="8" name="Picture 7"/>
            <p:cNvPicPr>
              <a:picLocks noChangeAspect="1"/>
            </p:cNvPicPr>
            <p:nvPr/>
          </p:nvPicPr>
          <p:blipFill>
            <a:blip r:embed="rId5"/>
            <a:stretch>
              <a:fillRect/>
            </a:stretch>
          </p:blipFill>
          <p:spPr>
            <a:xfrm>
              <a:off x="9351817" y="1784182"/>
              <a:ext cx="2604330" cy="3218468"/>
            </a:xfrm>
            <a:prstGeom prst="rect">
              <a:avLst/>
            </a:prstGeom>
            <a:ln>
              <a:solidFill>
                <a:schemeClr val="tx1"/>
              </a:solidFill>
            </a:ln>
          </p:spPr>
        </p:pic>
        <p:pic>
          <p:nvPicPr>
            <p:cNvPr id="10" name="Picture 9"/>
            <p:cNvPicPr>
              <a:picLocks noChangeAspect="1"/>
            </p:cNvPicPr>
            <p:nvPr/>
          </p:nvPicPr>
          <p:blipFill>
            <a:blip r:embed="rId6"/>
            <a:stretch>
              <a:fillRect/>
            </a:stretch>
          </p:blipFill>
          <p:spPr>
            <a:xfrm>
              <a:off x="3910299" y="1012892"/>
              <a:ext cx="6061017" cy="1465856"/>
            </a:xfrm>
            <a:prstGeom prst="rect">
              <a:avLst/>
            </a:prstGeom>
            <a:ln>
              <a:solidFill>
                <a:schemeClr val="tx1"/>
              </a:solidFill>
            </a:ln>
          </p:spPr>
        </p:pic>
        <p:pic>
          <p:nvPicPr>
            <p:cNvPr id="11" name="Picture 10"/>
            <p:cNvPicPr>
              <a:picLocks noChangeAspect="1"/>
            </p:cNvPicPr>
            <p:nvPr/>
          </p:nvPicPr>
          <p:blipFill>
            <a:blip r:embed="rId7"/>
            <a:stretch>
              <a:fillRect/>
            </a:stretch>
          </p:blipFill>
          <p:spPr>
            <a:xfrm>
              <a:off x="1668422" y="2514289"/>
              <a:ext cx="6275269" cy="2299582"/>
            </a:xfrm>
            <a:prstGeom prst="rect">
              <a:avLst/>
            </a:prstGeom>
            <a:ln>
              <a:solidFill>
                <a:schemeClr val="tx1"/>
              </a:solidFill>
            </a:ln>
          </p:spPr>
        </p:pic>
        <p:pic>
          <p:nvPicPr>
            <p:cNvPr id="12" name="Picture 11"/>
            <p:cNvPicPr>
              <a:picLocks noChangeAspect="1"/>
            </p:cNvPicPr>
            <p:nvPr/>
          </p:nvPicPr>
          <p:blipFill>
            <a:blip r:embed="rId8"/>
            <a:stretch>
              <a:fillRect/>
            </a:stretch>
          </p:blipFill>
          <p:spPr>
            <a:xfrm>
              <a:off x="1814937" y="4884953"/>
              <a:ext cx="3948393" cy="811472"/>
            </a:xfrm>
            <a:prstGeom prst="rect">
              <a:avLst/>
            </a:prstGeom>
            <a:ln>
              <a:solidFill>
                <a:schemeClr val="tx1"/>
              </a:solidFill>
            </a:ln>
          </p:spPr>
        </p:pic>
        <p:pic>
          <p:nvPicPr>
            <p:cNvPr id="13" name="Picture 12"/>
            <p:cNvPicPr>
              <a:picLocks noChangeAspect="1"/>
            </p:cNvPicPr>
            <p:nvPr/>
          </p:nvPicPr>
          <p:blipFill>
            <a:blip r:embed="rId9"/>
            <a:stretch>
              <a:fillRect/>
            </a:stretch>
          </p:blipFill>
          <p:spPr>
            <a:xfrm>
              <a:off x="6259461" y="5269252"/>
              <a:ext cx="5263201" cy="1460367"/>
            </a:xfrm>
            <a:prstGeom prst="rect">
              <a:avLst/>
            </a:prstGeom>
            <a:ln>
              <a:solidFill>
                <a:schemeClr val="tx1"/>
              </a:solidFill>
            </a:ln>
          </p:spPr>
        </p:pic>
        <p:cxnSp>
          <p:nvCxnSpPr>
            <p:cNvPr id="15" name="Straight Arrow Connector 14"/>
            <p:cNvCxnSpPr/>
            <p:nvPr/>
          </p:nvCxnSpPr>
          <p:spPr>
            <a:xfrm flipH="1">
              <a:off x="1135518" y="5757385"/>
              <a:ext cx="301752" cy="256032"/>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738045" y="4041648"/>
              <a:ext cx="452628" cy="70104"/>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158555" y="2058908"/>
              <a:ext cx="341729" cy="239252"/>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7763256" y="1125157"/>
              <a:ext cx="352948" cy="77712"/>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9528048" y="3884123"/>
              <a:ext cx="331406" cy="203600"/>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2817748" y="3644239"/>
              <a:ext cx="301752" cy="256032"/>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3028886" y="5002650"/>
              <a:ext cx="400114" cy="97606"/>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7461504" y="6182252"/>
              <a:ext cx="301752" cy="256032"/>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1085962" y="3590576"/>
              <a:ext cx="400863" cy="363357"/>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1</a:t>
              </a:r>
              <a:endParaRPr lang="en-US" b="1" dirty="0"/>
            </a:p>
          </p:txBody>
        </p:sp>
        <p:sp>
          <p:nvSpPr>
            <p:cNvPr id="32" name="Oval 31"/>
            <p:cNvSpPr/>
            <p:nvPr/>
          </p:nvSpPr>
          <p:spPr>
            <a:xfrm>
              <a:off x="1105661" y="5333068"/>
              <a:ext cx="400863" cy="363357"/>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endParaRPr lang="en-US" b="1" dirty="0"/>
            </a:p>
          </p:txBody>
        </p:sp>
        <p:sp>
          <p:nvSpPr>
            <p:cNvPr id="33" name="Oval 32"/>
            <p:cNvSpPr/>
            <p:nvPr/>
          </p:nvSpPr>
          <p:spPr>
            <a:xfrm>
              <a:off x="1735491" y="1740097"/>
              <a:ext cx="400863" cy="363357"/>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3</a:t>
              </a:r>
              <a:endParaRPr lang="en-US" b="1" dirty="0"/>
            </a:p>
          </p:txBody>
        </p:sp>
        <p:sp>
          <p:nvSpPr>
            <p:cNvPr id="34" name="Oval 33"/>
            <p:cNvSpPr/>
            <p:nvPr/>
          </p:nvSpPr>
          <p:spPr>
            <a:xfrm>
              <a:off x="7329242" y="1044286"/>
              <a:ext cx="400863" cy="363357"/>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endParaRPr lang="en-US" b="1" dirty="0"/>
            </a:p>
          </p:txBody>
        </p:sp>
        <p:sp>
          <p:nvSpPr>
            <p:cNvPr id="35" name="Oval 34"/>
            <p:cNvSpPr/>
            <p:nvPr/>
          </p:nvSpPr>
          <p:spPr>
            <a:xfrm>
              <a:off x="9380918" y="3377341"/>
              <a:ext cx="400863" cy="363357"/>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5</a:t>
              </a:r>
              <a:endParaRPr lang="en-US" b="1" dirty="0"/>
            </a:p>
          </p:txBody>
        </p:sp>
        <p:sp>
          <p:nvSpPr>
            <p:cNvPr id="36" name="Oval 35"/>
            <p:cNvSpPr/>
            <p:nvPr/>
          </p:nvSpPr>
          <p:spPr>
            <a:xfrm>
              <a:off x="5562898" y="3622566"/>
              <a:ext cx="400863" cy="363357"/>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a:t>
              </a:r>
              <a:endParaRPr lang="en-US" b="1" dirty="0"/>
            </a:p>
          </p:txBody>
        </p:sp>
        <p:sp>
          <p:nvSpPr>
            <p:cNvPr id="38" name="Oval 37"/>
            <p:cNvSpPr/>
            <p:nvPr/>
          </p:nvSpPr>
          <p:spPr>
            <a:xfrm>
              <a:off x="3282370" y="5109010"/>
              <a:ext cx="400863" cy="363357"/>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7</a:t>
              </a:r>
              <a:endParaRPr lang="en-US" b="1" dirty="0"/>
            </a:p>
          </p:txBody>
        </p:sp>
        <p:sp>
          <p:nvSpPr>
            <p:cNvPr id="39" name="Oval 38"/>
            <p:cNvSpPr/>
            <p:nvPr/>
          </p:nvSpPr>
          <p:spPr>
            <a:xfrm>
              <a:off x="8290403" y="6256605"/>
              <a:ext cx="400863" cy="363357"/>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8</a:t>
              </a:r>
              <a:endParaRPr lang="en-US" b="1" dirty="0"/>
            </a:p>
          </p:txBody>
        </p:sp>
      </p:grpSp>
    </p:spTree>
    <p:extLst>
      <p:ext uri="{BB962C8B-B14F-4D97-AF65-F5344CB8AC3E}">
        <p14:creationId xmlns:p14="http://schemas.microsoft.com/office/powerpoint/2010/main" val="414084374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69397" y="1008552"/>
            <a:ext cx="7514251" cy="2168033"/>
          </a:xfrm>
          <a:prstGeom prst="rect">
            <a:avLst/>
          </a:prstGeom>
        </p:spPr>
      </p:pic>
      <p:cxnSp>
        <p:nvCxnSpPr>
          <p:cNvPr id="6" name="Straight Arrow Connector 5"/>
          <p:cNvCxnSpPr/>
          <p:nvPr/>
        </p:nvCxnSpPr>
        <p:spPr>
          <a:xfrm flipH="1">
            <a:off x="3907995" y="2668293"/>
            <a:ext cx="301752" cy="256032"/>
          </a:xfrm>
          <a:prstGeom prst="straightConnector1">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41100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696"/>
        <p:cNvGrpSpPr/>
        <p:nvPr/>
      </p:nvGrpSpPr>
      <p:grpSpPr>
        <a:xfrm>
          <a:off x="0" y="0"/>
          <a:ext cx="0" cy="0"/>
          <a:chOff x="0" y="0"/>
          <a:chExt cx="0" cy="0"/>
        </a:xfrm>
      </p:grpSpPr>
      <p:sp>
        <p:nvSpPr>
          <p:cNvPr id="1697" name="Google Shape;1697;gc97bf61353_0_6941"/>
          <p:cNvSpPr txBox="1">
            <a:spLocks noGrp="1"/>
          </p:cNvSpPr>
          <p:nvPr>
            <p:ph type="sldNum" idx="4294967295"/>
          </p:nvPr>
        </p:nvSpPr>
        <p:spPr>
          <a:xfrm>
            <a:off x="8682567" y="6356351"/>
            <a:ext cx="2743200" cy="366000"/>
          </a:xfrm>
          <a:prstGeom prst="rect">
            <a:avLst/>
          </a:prstGeom>
          <a:noFill/>
          <a:ln>
            <a:noFill/>
          </a:ln>
        </p:spPr>
        <p:txBody>
          <a:bodyPr spcFirstLastPara="1" vert="horz" wrap="square" lIns="121900" tIns="60933" rIns="121900" bIns="60933" rtlCol="0" anchor="ctr" anchorCtr="0">
            <a:noAutofit/>
          </a:bodyPr>
          <a:lstStyle/>
          <a:p>
            <a:pPr>
              <a:buSzPts val="900"/>
            </a:pPr>
            <a:fld id="{00000000-1234-1234-1234-123412341234}" type="slidenum">
              <a:rPr lang="en">
                <a:solidFill>
                  <a:srgbClr val="FF0000"/>
                </a:solidFill>
                <a:latin typeface="Proxima Nova"/>
                <a:ea typeface="Proxima Nova"/>
                <a:cs typeface="Proxima Nova"/>
                <a:sym typeface="Proxima Nova"/>
              </a:rPr>
              <a:pPr>
                <a:buSzPts val="900"/>
              </a:pPr>
              <a:t>117</a:t>
            </a:fld>
            <a:endParaRPr>
              <a:solidFill>
                <a:srgbClr val="FF0000"/>
              </a:solidFill>
              <a:latin typeface="Proxima Nova"/>
              <a:ea typeface="Proxima Nova"/>
              <a:cs typeface="Proxima Nova"/>
              <a:sym typeface="Proxima Nova"/>
            </a:endParaRPr>
          </a:p>
        </p:txBody>
      </p:sp>
      <p:sp>
        <p:nvSpPr>
          <p:cNvPr id="1700" name="Google Shape;1700;gc97bf61353_0_6941"/>
          <p:cNvSpPr txBox="1"/>
          <p:nvPr/>
        </p:nvSpPr>
        <p:spPr>
          <a:xfrm>
            <a:off x="2045822" y="-1422179"/>
            <a:ext cx="10911200" cy="5241200"/>
          </a:xfrm>
          <a:prstGeom prst="rect">
            <a:avLst/>
          </a:prstGeom>
          <a:noFill/>
          <a:ln>
            <a:noFill/>
          </a:ln>
        </p:spPr>
        <p:txBody>
          <a:bodyPr spcFirstLastPara="1" wrap="square" lIns="121900" tIns="121900" rIns="121900" bIns="121900" anchor="t" anchorCtr="0">
            <a:noAutofit/>
          </a:bodyPr>
          <a:lstStyle/>
          <a:p>
            <a:pPr marL="609585" indent="-304792">
              <a:buClr>
                <a:schemeClr val="dk1"/>
              </a:buClr>
              <a:buSzPts val="1800"/>
            </a:pPr>
            <a:endParaRPr sz="3200" dirty="0">
              <a:solidFill>
                <a:srgbClr val="000000"/>
              </a:solidFill>
              <a:latin typeface="Arial"/>
              <a:ea typeface="Arial"/>
              <a:cs typeface="Arial"/>
              <a:sym typeface="Arial"/>
            </a:endParaRPr>
          </a:p>
          <a:p>
            <a:pPr marL="152396">
              <a:buClr>
                <a:srgbClr val="000000"/>
              </a:buClr>
              <a:buSzPts val="1800"/>
            </a:pPr>
            <a:endParaRPr sz="3200" dirty="0">
              <a:solidFill>
                <a:srgbClr val="000000"/>
              </a:solidFill>
              <a:latin typeface="Arial"/>
              <a:ea typeface="Arial"/>
              <a:cs typeface="Arial"/>
              <a:sym typeface="Arial"/>
            </a:endParaRPr>
          </a:p>
        </p:txBody>
      </p:sp>
      <p:pic>
        <p:nvPicPr>
          <p:cNvPr id="2" name="Picture 1"/>
          <p:cNvPicPr>
            <a:picLocks noChangeAspect="1"/>
          </p:cNvPicPr>
          <p:nvPr/>
        </p:nvPicPr>
        <p:blipFill>
          <a:blip r:embed="rId3"/>
          <a:stretch>
            <a:fillRect/>
          </a:stretch>
        </p:blipFill>
        <p:spPr>
          <a:xfrm>
            <a:off x="217022" y="1115151"/>
            <a:ext cx="1943100" cy="4667250"/>
          </a:xfrm>
          <a:prstGeom prst="rect">
            <a:avLst/>
          </a:prstGeom>
        </p:spPr>
      </p:pic>
      <p:pic>
        <p:nvPicPr>
          <p:cNvPr id="3" name="Picture 2"/>
          <p:cNvPicPr>
            <a:picLocks noChangeAspect="1"/>
          </p:cNvPicPr>
          <p:nvPr/>
        </p:nvPicPr>
        <p:blipFill>
          <a:blip r:embed="rId4"/>
          <a:stretch>
            <a:fillRect/>
          </a:stretch>
        </p:blipFill>
        <p:spPr>
          <a:xfrm>
            <a:off x="2481660" y="925872"/>
            <a:ext cx="2620041" cy="3374485"/>
          </a:xfrm>
          <a:prstGeom prst="rect">
            <a:avLst/>
          </a:prstGeom>
        </p:spPr>
      </p:pic>
      <p:pic>
        <p:nvPicPr>
          <p:cNvPr id="4" name="Picture 3"/>
          <p:cNvPicPr>
            <a:picLocks noChangeAspect="1"/>
          </p:cNvPicPr>
          <p:nvPr/>
        </p:nvPicPr>
        <p:blipFill>
          <a:blip r:embed="rId5"/>
          <a:stretch>
            <a:fillRect/>
          </a:stretch>
        </p:blipFill>
        <p:spPr>
          <a:xfrm>
            <a:off x="5844384" y="1053927"/>
            <a:ext cx="2209800" cy="1171575"/>
          </a:xfrm>
          <a:prstGeom prst="rect">
            <a:avLst/>
          </a:prstGeom>
        </p:spPr>
      </p:pic>
      <p:pic>
        <p:nvPicPr>
          <p:cNvPr id="5" name="Picture 4"/>
          <p:cNvPicPr>
            <a:picLocks noChangeAspect="1"/>
          </p:cNvPicPr>
          <p:nvPr/>
        </p:nvPicPr>
        <p:blipFill>
          <a:blip r:embed="rId6"/>
          <a:stretch>
            <a:fillRect/>
          </a:stretch>
        </p:blipFill>
        <p:spPr>
          <a:xfrm>
            <a:off x="8796867" y="902801"/>
            <a:ext cx="2514600" cy="695325"/>
          </a:xfrm>
          <a:prstGeom prst="rect">
            <a:avLst/>
          </a:prstGeom>
        </p:spPr>
      </p:pic>
      <p:pic>
        <p:nvPicPr>
          <p:cNvPr id="9" name="Picture 8"/>
          <p:cNvPicPr>
            <a:picLocks noChangeAspect="1"/>
          </p:cNvPicPr>
          <p:nvPr/>
        </p:nvPicPr>
        <p:blipFill>
          <a:blip r:embed="rId7"/>
          <a:stretch>
            <a:fillRect/>
          </a:stretch>
        </p:blipFill>
        <p:spPr>
          <a:xfrm>
            <a:off x="4953797" y="3164866"/>
            <a:ext cx="7105650" cy="1895475"/>
          </a:xfrm>
          <a:prstGeom prst="rect">
            <a:avLst/>
          </a:prstGeom>
        </p:spPr>
      </p:pic>
      <p:pic>
        <p:nvPicPr>
          <p:cNvPr id="10" name="Picture 9"/>
          <p:cNvPicPr>
            <a:picLocks noChangeAspect="1"/>
          </p:cNvPicPr>
          <p:nvPr/>
        </p:nvPicPr>
        <p:blipFill>
          <a:blip r:embed="rId8"/>
          <a:stretch>
            <a:fillRect/>
          </a:stretch>
        </p:blipFill>
        <p:spPr>
          <a:xfrm>
            <a:off x="4953797" y="5227333"/>
            <a:ext cx="3990975" cy="962025"/>
          </a:xfrm>
          <a:prstGeom prst="rect">
            <a:avLst/>
          </a:prstGeom>
        </p:spPr>
      </p:pic>
      <p:pic>
        <p:nvPicPr>
          <p:cNvPr id="11" name="Picture 10"/>
          <p:cNvPicPr>
            <a:picLocks noChangeAspect="1"/>
          </p:cNvPicPr>
          <p:nvPr/>
        </p:nvPicPr>
        <p:blipFill>
          <a:blip r:embed="rId9"/>
          <a:stretch>
            <a:fillRect/>
          </a:stretch>
        </p:blipFill>
        <p:spPr>
          <a:xfrm>
            <a:off x="4953797" y="6292406"/>
            <a:ext cx="2105025" cy="476250"/>
          </a:xfrm>
          <a:prstGeom prst="rect">
            <a:avLst/>
          </a:prstGeom>
        </p:spPr>
      </p:pic>
      <p:cxnSp>
        <p:nvCxnSpPr>
          <p:cNvPr id="7" name="Straight Arrow Connector 6"/>
          <p:cNvCxnSpPr/>
          <p:nvPr/>
        </p:nvCxnSpPr>
        <p:spPr>
          <a:xfrm flipV="1">
            <a:off x="1030310" y="4112604"/>
            <a:ext cx="2407051" cy="15025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V="1">
            <a:off x="4755067" y="2030981"/>
            <a:ext cx="1178841" cy="140798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8054184" y="1374481"/>
            <a:ext cx="1480008" cy="6167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209280" y="1374481"/>
            <a:ext cx="3844887" cy="500415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Title 2"/>
          <p:cNvSpPr>
            <a:spLocks noGrp="1"/>
          </p:cNvSpPr>
          <p:nvPr>
            <p:ph type="title"/>
          </p:nvPr>
        </p:nvSpPr>
        <p:spPr>
          <a:xfrm>
            <a:off x="217022" y="151439"/>
            <a:ext cx="7472510" cy="510085"/>
          </a:xfrm>
        </p:spPr>
        <p:txBody>
          <a:bodyPr/>
          <a:lstStyle/>
          <a:p>
            <a:r>
              <a:rPr lang="en-US" dirty="0" smtClean="0"/>
              <a:t>Secret Text creation -GitHub</a:t>
            </a:r>
            <a:endParaRPr lang="en-US" dirty="0"/>
          </a:p>
        </p:txBody>
      </p:sp>
      <p:sp>
        <p:nvSpPr>
          <p:cNvPr id="24" name="Oval 23"/>
          <p:cNvSpPr/>
          <p:nvPr/>
        </p:nvSpPr>
        <p:spPr>
          <a:xfrm>
            <a:off x="3037382" y="4329364"/>
            <a:ext cx="508699" cy="470682"/>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1</a:t>
            </a:r>
            <a:endParaRPr lang="en-US" b="1" dirty="0"/>
          </a:p>
        </p:txBody>
      </p:sp>
      <p:sp>
        <p:nvSpPr>
          <p:cNvPr id="25" name="Oval 24"/>
          <p:cNvSpPr/>
          <p:nvPr/>
        </p:nvSpPr>
        <p:spPr>
          <a:xfrm>
            <a:off x="5314662" y="1638578"/>
            <a:ext cx="508699" cy="470682"/>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2</a:t>
            </a:r>
            <a:endParaRPr lang="en-US" b="1" dirty="0"/>
          </a:p>
        </p:txBody>
      </p:sp>
      <p:sp>
        <p:nvSpPr>
          <p:cNvPr id="26" name="Oval 25"/>
          <p:cNvSpPr/>
          <p:nvPr/>
        </p:nvSpPr>
        <p:spPr>
          <a:xfrm>
            <a:off x="8384825" y="1158890"/>
            <a:ext cx="508699" cy="470682"/>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3</a:t>
            </a:r>
            <a:endParaRPr lang="en-US" b="1" dirty="0"/>
          </a:p>
        </p:txBody>
      </p:sp>
      <p:sp>
        <p:nvSpPr>
          <p:cNvPr id="27" name="Oval 26"/>
          <p:cNvSpPr/>
          <p:nvPr/>
        </p:nvSpPr>
        <p:spPr>
          <a:xfrm>
            <a:off x="4443281" y="6251669"/>
            <a:ext cx="508699" cy="470682"/>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4</a:t>
            </a:r>
            <a:endParaRPr lang="en-US" b="1" dirty="0"/>
          </a:p>
        </p:txBody>
      </p:sp>
    </p:spTree>
    <p:extLst>
      <p:ext uri="{BB962C8B-B14F-4D97-AF65-F5344CB8AC3E}">
        <p14:creationId xmlns:p14="http://schemas.microsoft.com/office/powerpoint/2010/main" val="323096505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696"/>
        <p:cNvGrpSpPr/>
        <p:nvPr/>
      </p:nvGrpSpPr>
      <p:grpSpPr>
        <a:xfrm>
          <a:off x="0" y="0"/>
          <a:ext cx="0" cy="0"/>
          <a:chOff x="0" y="0"/>
          <a:chExt cx="0" cy="0"/>
        </a:xfrm>
      </p:grpSpPr>
      <p:sp>
        <p:nvSpPr>
          <p:cNvPr id="1697" name="Google Shape;1697;gc97bf61353_0_6941"/>
          <p:cNvSpPr txBox="1">
            <a:spLocks noGrp="1"/>
          </p:cNvSpPr>
          <p:nvPr>
            <p:ph type="sldNum" idx="4294967295"/>
          </p:nvPr>
        </p:nvSpPr>
        <p:spPr>
          <a:xfrm>
            <a:off x="8682567" y="6356351"/>
            <a:ext cx="2743200" cy="366000"/>
          </a:xfrm>
          <a:prstGeom prst="rect">
            <a:avLst/>
          </a:prstGeom>
          <a:noFill/>
          <a:ln>
            <a:noFill/>
          </a:ln>
        </p:spPr>
        <p:txBody>
          <a:bodyPr spcFirstLastPara="1" vert="horz" wrap="square" lIns="121900" tIns="60933" rIns="121900" bIns="60933" rtlCol="0" anchor="ctr" anchorCtr="0">
            <a:noAutofit/>
          </a:bodyPr>
          <a:lstStyle/>
          <a:p>
            <a:pPr>
              <a:buSzPts val="900"/>
            </a:pPr>
            <a:fld id="{00000000-1234-1234-1234-123412341234}" type="slidenum">
              <a:rPr lang="en">
                <a:solidFill>
                  <a:srgbClr val="FF0000"/>
                </a:solidFill>
                <a:latin typeface="Proxima Nova"/>
                <a:ea typeface="Proxima Nova"/>
                <a:cs typeface="Proxima Nova"/>
                <a:sym typeface="Proxima Nova"/>
              </a:rPr>
              <a:pPr>
                <a:buSzPts val="900"/>
              </a:pPr>
              <a:t>118</a:t>
            </a:fld>
            <a:endParaRPr>
              <a:solidFill>
                <a:srgbClr val="FF0000"/>
              </a:solidFill>
              <a:latin typeface="Proxima Nova"/>
              <a:ea typeface="Proxima Nova"/>
              <a:cs typeface="Proxima Nova"/>
              <a:sym typeface="Proxima Nova"/>
            </a:endParaRPr>
          </a:p>
        </p:txBody>
      </p:sp>
      <p:pic>
        <p:nvPicPr>
          <p:cNvPr id="5" name="Picture 4"/>
          <p:cNvPicPr>
            <a:picLocks noChangeAspect="1"/>
          </p:cNvPicPr>
          <p:nvPr/>
        </p:nvPicPr>
        <p:blipFill>
          <a:blip r:embed="rId3"/>
          <a:stretch>
            <a:fillRect/>
          </a:stretch>
        </p:blipFill>
        <p:spPr>
          <a:xfrm>
            <a:off x="329209" y="1565591"/>
            <a:ext cx="5558642" cy="1677371"/>
          </a:xfrm>
          <a:prstGeom prst="rect">
            <a:avLst/>
          </a:prstGeom>
        </p:spPr>
      </p:pic>
      <p:cxnSp>
        <p:nvCxnSpPr>
          <p:cNvPr id="9" name="Straight Arrow Connector 8"/>
          <p:cNvCxnSpPr>
            <a:stCxn id="8" idx="1"/>
          </p:cNvCxnSpPr>
          <p:nvPr/>
        </p:nvCxnSpPr>
        <p:spPr>
          <a:xfrm flipH="1">
            <a:off x="3078054" y="3000777"/>
            <a:ext cx="108676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164820" y="2816111"/>
            <a:ext cx="634341" cy="369332"/>
          </a:xfrm>
          <a:prstGeom prst="rect">
            <a:avLst/>
          </a:prstGeom>
          <a:noFill/>
        </p:spPr>
        <p:txBody>
          <a:bodyPr wrap="none" rtlCol="0">
            <a:spAutoFit/>
          </a:bodyPr>
          <a:lstStyle/>
          <a:p>
            <a:r>
              <a:rPr lang="en-US" b="1" dirty="0" smtClean="0"/>
              <a:t>copy</a:t>
            </a:r>
            <a:endParaRPr lang="en-US" b="1" dirty="0"/>
          </a:p>
        </p:txBody>
      </p:sp>
      <p:pic>
        <p:nvPicPr>
          <p:cNvPr id="11" name="Picture 10"/>
          <p:cNvPicPr>
            <a:picLocks noChangeAspect="1"/>
          </p:cNvPicPr>
          <p:nvPr/>
        </p:nvPicPr>
        <p:blipFill>
          <a:blip r:embed="rId4"/>
          <a:stretch>
            <a:fillRect/>
          </a:stretch>
        </p:blipFill>
        <p:spPr>
          <a:xfrm>
            <a:off x="329209" y="3825696"/>
            <a:ext cx="8686800" cy="1009650"/>
          </a:xfrm>
          <a:prstGeom prst="rect">
            <a:avLst/>
          </a:prstGeom>
        </p:spPr>
      </p:pic>
      <p:pic>
        <p:nvPicPr>
          <p:cNvPr id="12" name="Picture 11"/>
          <p:cNvPicPr>
            <a:picLocks noChangeAspect="1"/>
          </p:cNvPicPr>
          <p:nvPr/>
        </p:nvPicPr>
        <p:blipFill>
          <a:blip r:embed="rId5"/>
          <a:stretch>
            <a:fillRect/>
          </a:stretch>
        </p:blipFill>
        <p:spPr>
          <a:xfrm>
            <a:off x="1082563" y="5010150"/>
            <a:ext cx="1552575" cy="1847850"/>
          </a:xfrm>
          <a:prstGeom prst="rect">
            <a:avLst/>
          </a:prstGeom>
        </p:spPr>
      </p:pic>
      <p:pic>
        <p:nvPicPr>
          <p:cNvPr id="13" name="Picture 12"/>
          <p:cNvPicPr>
            <a:picLocks noChangeAspect="1"/>
          </p:cNvPicPr>
          <p:nvPr/>
        </p:nvPicPr>
        <p:blipFill>
          <a:blip r:embed="rId6"/>
          <a:stretch>
            <a:fillRect/>
          </a:stretch>
        </p:blipFill>
        <p:spPr>
          <a:xfrm>
            <a:off x="2778751" y="5418080"/>
            <a:ext cx="7639050" cy="647700"/>
          </a:xfrm>
          <a:prstGeom prst="rect">
            <a:avLst/>
          </a:prstGeom>
        </p:spPr>
      </p:pic>
      <p:sp>
        <p:nvSpPr>
          <p:cNvPr id="15" name="TextBox 14"/>
          <p:cNvSpPr txBox="1"/>
          <p:nvPr/>
        </p:nvSpPr>
        <p:spPr>
          <a:xfrm>
            <a:off x="514668" y="3387144"/>
            <a:ext cx="5087642" cy="369332"/>
          </a:xfrm>
          <a:prstGeom prst="rect">
            <a:avLst/>
          </a:prstGeom>
          <a:noFill/>
        </p:spPr>
        <p:txBody>
          <a:bodyPr wrap="square" rtlCol="0">
            <a:spAutoFit/>
          </a:bodyPr>
          <a:lstStyle/>
          <a:p>
            <a:r>
              <a:rPr lang="en-US" b="1" dirty="0" smtClean="0"/>
              <a:t>Create </a:t>
            </a:r>
            <a:r>
              <a:rPr lang="en-US" b="1" dirty="0" err="1" smtClean="0"/>
              <a:t>Webhook</a:t>
            </a:r>
            <a:r>
              <a:rPr lang="en-US" b="1" dirty="0" smtClean="0"/>
              <a:t> from Github repository</a:t>
            </a:r>
            <a:endParaRPr lang="en-US" b="1" dirty="0"/>
          </a:p>
        </p:txBody>
      </p:sp>
      <p:cxnSp>
        <p:nvCxnSpPr>
          <p:cNvPr id="19" name="Straight Arrow Connector 18"/>
          <p:cNvCxnSpPr/>
          <p:nvPr/>
        </p:nvCxnSpPr>
        <p:spPr>
          <a:xfrm flipH="1">
            <a:off x="2124036" y="5257497"/>
            <a:ext cx="934453" cy="74482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9874418" y="4623515"/>
            <a:ext cx="892320" cy="9873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itle 2"/>
          <p:cNvSpPr>
            <a:spLocks noGrp="1"/>
          </p:cNvSpPr>
          <p:nvPr>
            <p:ph type="title"/>
          </p:nvPr>
        </p:nvSpPr>
        <p:spPr>
          <a:xfrm>
            <a:off x="422239" y="162622"/>
            <a:ext cx="7472510" cy="510085"/>
          </a:xfrm>
        </p:spPr>
        <p:txBody>
          <a:bodyPr/>
          <a:lstStyle/>
          <a:p>
            <a:r>
              <a:rPr lang="en-US" dirty="0" err="1" smtClean="0"/>
              <a:t>Webhook</a:t>
            </a:r>
            <a:r>
              <a:rPr lang="en-US" dirty="0" smtClean="0"/>
              <a:t> Configuration -GitHub</a:t>
            </a:r>
            <a:endParaRPr lang="en-US" dirty="0"/>
          </a:p>
        </p:txBody>
      </p:sp>
      <p:sp>
        <p:nvSpPr>
          <p:cNvPr id="24" name="Oval 23"/>
          <p:cNvSpPr/>
          <p:nvPr/>
        </p:nvSpPr>
        <p:spPr>
          <a:xfrm>
            <a:off x="5923496" y="2779527"/>
            <a:ext cx="508699" cy="470682"/>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5</a:t>
            </a:r>
            <a:endParaRPr lang="en-US" b="1" dirty="0"/>
          </a:p>
        </p:txBody>
      </p:sp>
      <p:sp>
        <p:nvSpPr>
          <p:cNvPr id="26" name="Oval 25"/>
          <p:cNvSpPr/>
          <p:nvPr/>
        </p:nvSpPr>
        <p:spPr>
          <a:xfrm>
            <a:off x="10722324" y="4181500"/>
            <a:ext cx="508699" cy="470682"/>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3</a:t>
            </a:r>
            <a:endParaRPr lang="en-US" b="1" dirty="0"/>
          </a:p>
        </p:txBody>
      </p:sp>
      <p:sp>
        <p:nvSpPr>
          <p:cNvPr id="27" name="Oval 26"/>
          <p:cNvSpPr/>
          <p:nvPr/>
        </p:nvSpPr>
        <p:spPr>
          <a:xfrm>
            <a:off x="2946857" y="4745291"/>
            <a:ext cx="508699" cy="470682"/>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2</a:t>
            </a:r>
            <a:endParaRPr lang="en-US" b="1" dirty="0"/>
          </a:p>
        </p:txBody>
      </p:sp>
      <p:sp>
        <p:nvSpPr>
          <p:cNvPr id="28" name="Oval 27"/>
          <p:cNvSpPr/>
          <p:nvPr/>
        </p:nvSpPr>
        <p:spPr>
          <a:xfrm>
            <a:off x="9677339" y="3031198"/>
            <a:ext cx="508699" cy="470682"/>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1</a:t>
            </a:r>
            <a:endParaRPr lang="en-US" b="1" dirty="0"/>
          </a:p>
        </p:txBody>
      </p:sp>
      <p:cxnSp>
        <p:nvCxnSpPr>
          <p:cNvPr id="29" name="Straight Arrow Connector 28"/>
          <p:cNvCxnSpPr/>
          <p:nvPr/>
        </p:nvCxnSpPr>
        <p:spPr>
          <a:xfrm flipH="1">
            <a:off x="8816062" y="3486599"/>
            <a:ext cx="892320" cy="9873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6532685" y="2816111"/>
            <a:ext cx="1362064" cy="369332"/>
          </a:xfrm>
          <a:prstGeom prst="rect">
            <a:avLst/>
          </a:prstGeom>
          <a:solidFill>
            <a:schemeClr val="accent1">
              <a:lumMod val="40000"/>
              <a:lumOff val="60000"/>
            </a:schemeClr>
          </a:solidFill>
        </p:spPr>
        <p:txBody>
          <a:bodyPr wrap="square" rtlCol="0">
            <a:spAutoFit/>
          </a:bodyPr>
          <a:lstStyle/>
          <a:p>
            <a:r>
              <a:rPr lang="en-US" b="1" dirty="0" smtClean="0"/>
              <a:t>Secret Text</a:t>
            </a:r>
            <a:endParaRPr lang="en-US" b="1" dirty="0"/>
          </a:p>
        </p:txBody>
      </p:sp>
    </p:spTree>
    <p:extLst>
      <p:ext uri="{BB962C8B-B14F-4D97-AF65-F5344CB8AC3E}">
        <p14:creationId xmlns:p14="http://schemas.microsoft.com/office/powerpoint/2010/main" val="242899014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2239" y="162622"/>
            <a:ext cx="7472510" cy="510085"/>
          </a:xfrm>
        </p:spPr>
        <p:txBody>
          <a:bodyPr/>
          <a:lstStyle/>
          <a:p>
            <a:r>
              <a:rPr lang="en-US" dirty="0" err="1" smtClean="0"/>
              <a:t>Webhook</a:t>
            </a:r>
            <a:r>
              <a:rPr lang="en-US" dirty="0" smtClean="0"/>
              <a:t> Configuration -GitHub</a:t>
            </a:r>
            <a:endParaRPr lang="en-US" dirty="0"/>
          </a:p>
        </p:txBody>
      </p:sp>
      <p:pic>
        <p:nvPicPr>
          <p:cNvPr id="4" name="Picture 3"/>
          <p:cNvPicPr>
            <a:picLocks noChangeAspect="1"/>
          </p:cNvPicPr>
          <p:nvPr/>
        </p:nvPicPr>
        <p:blipFill>
          <a:blip r:embed="rId2"/>
          <a:stretch>
            <a:fillRect/>
          </a:stretch>
        </p:blipFill>
        <p:spPr>
          <a:xfrm>
            <a:off x="636833" y="1322835"/>
            <a:ext cx="4324350" cy="5191125"/>
          </a:xfrm>
          <a:prstGeom prst="rect">
            <a:avLst/>
          </a:prstGeom>
        </p:spPr>
      </p:pic>
      <p:cxnSp>
        <p:nvCxnSpPr>
          <p:cNvPr id="5" name="Straight Arrow Connector 4"/>
          <p:cNvCxnSpPr/>
          <p:nvPr/>
        </p:nvCxnSpPr>
        <p:spPr>
          <a:xfrm flipH="1">
            <a:off x="4825899" y="1777285"/>
            <a:ext cx="1536264" cy="392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4961183" y="3410755"/>
            <a:ext cx="1536264" cy="392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1880986" y="5267459"/>
            <a:ext cx="1158428" cy="92358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497447" y="1571223"/>
            <a:ext cx="3657668" cy="369332"/>
          </a:xfrm>
          <a:prstGeom prst="rect">
            <a:avLst/>
          </a:prstGeom>
          <a:noFill/>
        </p:spPr>
        <p:txBody>
          <a:bodyPr wrap="square" rtlCol="0">
            <a:spAutoFit/>
          </a:bodyPr>
          <a:lstStyle/>
          <a:p>
            <a:r>
              <a:rPr lang="en-US" b="1" dirty="0" smtClean="0"/>
              <a:t>Copied from </a:t>
            </a:r>
            <a:r>
              <a:rPr lang="en-US" b="1" dirty="0" err="1" smtClean="0"/>
              <a:t>ngrok</a:t>
            </a:r>
            <a:r>
              <a:rPr lang="en-US" b="1" dirty="0" smtClean="0"/>
              <a:t> public IP address</a:t>
            </a:r>
            <a:endParaRPr lang="en-US" b="1" dirty="0"/>
          </a:p>
        </p:txBody>
      </p:sp>
      <p:sp>
        <p:nvSpPr>
          <p:cNvPr id="16" name="Oval 15"/>
          <p:cNvSpPr/>
          <p:nvPr/>
        </p:nvSpPr>
        <p:spPr>
          <a:xfrm>
            <a:off x="6473380" y="1172211"/>
            <a:ext cx="508699" cy="470682"/>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4</a:t>
            </a:r>
            <a:endParaRPr lang="en-US" b="1" dirty="0"/>
          </a:p>
        </p:txBody>
      </p:sp>
      <p:sp>
        <p:nvSpPr>
          <p:cNvPr id="17" name="Oval 16"/>
          <p:cNvSpPr/>
          <p:nvPr/>
        </p:nvSpPr>
        <p:spPr>
          <a:xfrm>
            <a:off x="6219031" y="3493712"/>
            <a:ext cx="508699" cy="470682"/>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5</a:t>
            </a:r>
            <a:endParaRPr lang="en-US" b="1" dirty="0"/>
          </a:p>
        </p:txBody>
      </p:sp>
      <p:sp>
        <p:nvSpPr>
          <p:cNvPr id="18" name="Oval 17"/>
          <p:cNvSpPr/>
          <p:nvPr/>
        </p:nvSpPr>
        <p:spPr>
          <a:xfrm>
            <a:off x="3039414" y="4796777"/>
            <a:ext cx="508699" cy="470682"/>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6</a:t>
            </a:r>
            <a:endParaRPr lang="en-US" b="1" dirty="0"/>
          </a:p>
        </p:txBody>
      </p:sp>
      <p:sp>
        <p:nvSpPr>
          <p:cNvPr id="12" name="Rectangle 11"/>
          <p:cNvSpPr/>
          <p:nvPr/>
        </p:nvSpPr>
        <p:spPr>
          <a:xfrm>
            <a:off x="5088721" y="2867791"/>
            <a:ext cx="6437993" cy="338554"/>
          </a:xfrm>
          <a:prstGeom prst="rect">
            <a:avLst/>
          </a:prstGeom>
          <a:solidFill>
            <a:schemeClr val="accent2">
              <a:lumMod val="20000"/>
              <a:lumOff val="80000"/>
            </a:schemeClr>
          </a:solidFill>
        </p:spPr>
        <p:txBody>
          <a:bodyPr wrap="square">
            <a:spAutoFit/>
          </a:bodyPr>
          <a:lstStyle/>
          <a:p>
            <a:r>
              <a:rPr lang="en-US" sz="1600" b="1" dirty="0" smtClean="0"/>
              <a:t>Copy </a:t>
            </a:r>
            <a:r>
              <a:rPr lang="en-US" sz="1600" b="1" dirty="0"/>
              <a:t>from personal access tokens from </a:t>
            </a:r>
            <a:r>
              <a:rPr lang="en-US" sz="1600" b="1" dirty="0" err="1"/>
              <a:t>webhook</a:t>
            </a:r>
            <a:r>
              <a:rPr lang="en-US" sz="1600" b="1" dirty="0"/>
              <a:t> configuration - GitHub</a:t>
            </a:r>
          </a:p>
        </p:txBody>
      </p:sp>
    </p:spTree>
    <p:extLst>
      <p:ext uri="{BB962C8B-B14F-4D97-AF65-F5344CB8AC3E}">
        <p14:creationId xmlns:p14="http://schemas.microsoft.com/office/powerpoint/2010/main" val="34889333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4"/>
        <p:cNvGrpSpPr/>
        <p:nvPr/>
      </p:nvGrpSpPr>
      <p:grpSpPr>
        <a:xfrm>
          <a:off x="0" y="0"/>
          <a:ext cx="0" cy="0"/>
          <a:chOff x="0" y="0"/>
          <a:chExt cx="0" cy="0"/>
        </a:xfrm>
      </p:grpSpPr>
      <p:sp>
        <p:nvSpPr>
          <p:cNvPr id="1315" name="Google Shape;1315;gc96debfe75_2_3212"/>
          <p:cNvSpPr txBox="1">
            <a:spLocks noGrp="1"/>
          </p:cNvSpPr>
          <p:nvPr>
            <p:ph type="sldNum" idx="12"/>
          </p:nvPr>
        </p:nvSpPr>
        <p:spPr>
          <a:xfrm>
            <a:off x="86233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12</a:t>
            </a:fld>
            <a:endParaRPr/>
          </a:p>
        </p:txBody>
      </p:sp>
      <p:sp>
        <p:nvSpPr>
          <p:cNvPr id="1316" name="Google Shape;1316;gc96debfe75_2_3212"/>
          <p:cNvSpPr txBox="1"/>
          <p:nvPr/>
        </p:nvSpPr>
        <p:spPr>
          <a:xfrm>
            <a:off x="2388967" y="2233000"/>
            <a:ext cx="7368400" cy="2392000"/>
          </a:xfrm>
          <a:prstGeom prst="rect">
            <a:avLst/>
          </a:prstGeom>
          <a:noFill/>
          <a:ln>
            <a:noFill/>
          </a:ln>
        </p:spPr>
        <p:txBody>
          <a:bodyPr spcFirstLastPara="1" wrap="square" lIns="121900" tIns="60933" rIns="121900" bIns="60933" anchor="t" anchorCtr="0">
            <a:noAutofit/>
          </a:bodyPr>
          <a:lstStyle/>
          <a:p>
            <a:pPr algn="ctr">
              <a:buClr>
                <a:srgbClr val="000000"/>
              </a:buClr>
              <a:buSzPts val="3200"/>
            </a:pPr>
            <a:r>
              <a:rPr lang="en" sz="4267">
                <a:solidFill>
                  <a:schemeClr val="lt1"/>
                </a:solidFill>
                <a:latin typeface="Proxima Nova"/>
                <a:ea typeface="Proxima Nova"/>
                <a:cs typeface="Proxima Nova"/>
                <a:sym typeface="Proxima Nova"/>
              </a:rPr>
              <a:t>Introduction to Jenkins</a:t>
            </a:r>
            <a:endParaRPr sz="4267">
              <a:solidFill>
                <a:schemeClr val="lt1"/>
              </a:solidFill>
              <a:latin typeface="Proxima Nova"/>
              <a:ea typeface="Proxima Nova"/>
              <a:cs typeface="Proxima Nova"/>
              <a:sym typeface="Proxima Nova"/>
            </a:endParaRPr>
          </a:p>
          <a:p>
            <a:pPr algn="ctr">
              <a:buClr>
                <a:srgbClr val="000000"/>
              </a:buClr>
              <a:buSzPts val="3200"/>
            </a:pPr>
            <a:endParaRPr sz="4267">
              <a:solidFill>
                <a:schemeClr val="lt1"/>
              </a:solidFill>
              <a:latin typeface="Proxima Nova"/>
              <a:ea typeface="Proxima Nova"/>
              <a:cs typeface="Proxima Nova"/>
              <a:sym typeface="Proxima Nova"/>
            </a:endParaRPr>
          </a:p>
          <a:p>
            <a:pPr algn="ctr">
              <a:buClr>
                <a:srgbClr val="000000"/>
              </a:buClr>
              <a:buSzPts val="3200"/>
            </a:pPr>
            <a:endParaRPr sz="4267">
              <a:solidFill>
                <a:schemeClr val="lt1"/>
              </a:solidFill>
              <a:latin typeface="Proxima Nova"/>
              <a:ea typeface="Proxima Nova"/>
              <a:cs typeface="Proxima Nova"/>
              <a:sym typeface="Proxima Nova"/>
            </a:endParaRPr>
          </a:p>
        </p:txBody>
      </p:sp>
    </p:spTree>
    <p:extLst>
      <p:ext uri="{BB962C8B-B14F-4D97-AF65-F5344CB8AC3E}">
        <p14:creationId xmlns:p14="http://schemas.microsoft.com/office/powerpoint/2010/main" val="439489621"/>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2565" y="1010453"/>
            <a:ext cx="1857375" cy="3286125"/>
          </a:xfrm>
          <a:prstGeom prst="rect">
            <a:avLst/>
          </a:prstGeom>
        </p:spPr>
      </p:pic>
      <p:pic>
        <p:nvPicPr>
          <p:cNvPr id="5" name="Picture 4"/>
          <p:cNvPicPr>
            <a:picLocks noChangeAspect="1"/>
          </p:cNvPicPr>
          <p:nvPr/>
        </p:nvPicPr>
        <p:blipFill>
          <a:blip r:embed="rId3"/>
          <a:stretch>
            <a:fillRect/>
          </a:stretch>
        </p:blipFill>
        <p:spPr>
          <a:xfrm>
            <a:off x="2731143" y="1026550"/>
            <a:ext cx="2800350" cy="752475"/>
          </a:xfrm>
          <a:prstGeom prst="rect">
            <a:avLst/>
          </a:prstGeom>
        </p:spPr>
      </p:pic>
      <p:pic>
        <p:nvPicPr>
          <p:cNvPr id="6" name="Picture 5"/>
          <p:cNvPicPr>
            <a:picLocks noChangeAspect="1"/>
          </p:cNvPicPr>
          <p:nvPr/>
        </p:nvPicPr>
        <p:blipFill>
          <a:blip r:embed="rId4"/>
          <a:stretch>
            <a:fillRect/>
          </a:stretch>
        </p:blipFill>
        <p:spPr>
          <a:xfrm>
            <a:off x="5859169" y="965175"/>
            <a:ext cx="2419350" cy="1085850"/>
          </a:xfrm>
          <a:prstGeom prst="rect">
            <a:avLst/>
          </a:prstGeom>
        </p:spPr>
      </p:pic>
      <p:pic>
        <p:nvPicPr>
          <p:cNvPr id="7" name="Picture 6"/>
          <p:cNvPicPr>
            <a:picLocks noChangeAspect="1"/>
          </p:cNvPicPr>
          <p:nvPr/>
        </p:nvPicPr>
        <p:blipFill>
          <a:blip r:embed="rId5"/>
          <a:stretch>
            <a:fillRect/>
          </a:stretch>
        </p:blipFill>
        <p:spPr>
          <a:xfrm>
            <a:off x="9379511" y="845779"/>
            <a:ext cx="2343150" cy="3086100"/>
          </a:xfrm>
          <a:prstGeom prst="rect">
            <a:avLst/>
          </a:prstGeom>
        </p:spPr>
      </p:pic>
      <p:sp>
        <p:nvSpPr>
          <p:cNvPr id="8" name="Title 2"/>
          <p:cNvSpPr>
            <a:spLocks noGrp="1"/>
          </p:cNvSpPr>
          <p:nvPr>
            <p:ph type="title"/>
          </p:nvPr>
        </p:nvSpPr>
        <p:spPr>
          <a:xfrm>
            <a:off x="190394" y="175501"/>
            <a:ext cx="10769527" cy="510085"/>
          </a:xfrm>
        </p:spPr>
        <p:txBody>
          <a:bodyPr/>
          <a:lstStyle/>
          <a:p>
            <a:r>
              <a:rPr lang="en-US" dirty="0" smtClean="0"/>
              <a:t>GitHub Server Configuration –Jenkins Dashboard  </a:t>
            </a:r>
            <a:endParaRPr lang="en-US" dirty="0"/>
          </a:p>
        </p:txBody>
      </p:sp>
      <p:grpSp>
        <p:nvGrpSpPr>
          <p:cNvPr id="9" name="Group 8"/>
          <p:cNvGrpSpPr/>
          <p:nvPr/>
        </p:nvGrpSpPr>
        <p:grpSpPr>
          <a:xfrm>
            <a:off x="2079300" y="3129566"/>
            <a:ext cx="7559737" cy="3342068"/>
            <a:chOff x="422239" y="1007973"/>
            <a:chExt cx="9677400" cy="5029200"/>
          </a:xfrm>
        </p:grpSpPr>
        <p:pic>
          <p:nvPicPr>
            <p:cNvPr id="10" name="Picture 9"/>
            <p:cNvPicPr>
              <a:picLocks noChangeAspect="1"/>
            </p:cNvPicPr>
            <p:nvPr/>
          </p:nvPicPr>
          <p:blipFill>
            <a:blip r:embed="rId6"/>
            <a:stretch>
              <a:fillRect/>
            </a:stretch>
          </p:blipFill>
          <p:spPr>
            <a:xfrm>
              <a:off x="422239" y="1007973"/>
              <a:ext cx="9658350" cy="3914775"/>
            </a:xfrm>
            <a:prstGeom prst="rect">
              <a:avLst/>
            </a:prstGeom>
          </p:spPr>
        </p:pic>
        <p:pic>
          <p:nvPicPr>
            <p:cNvPr id="11" name="Picture 10"/>
            <p:cNvPicPr>
              <a:picLocks noChangeAspect="1"/>
            </p:cNvPicPr>
            <p:nvPr/>
          </p:nvPicPr>
          <p:blipFill>
            <a:blip r:embed="rId7"/>
            <a:stretch>
              <a:fillRect/>
            </a:stretch>
          </p:blipFill>
          <p:spPr>
            <a:xfrm>
              <a:off x="422239" y="4922748"/>
              <a:ext cx="9677400" cy="1114425"/>
            </a:xfrm>
            <a:prstGeom prst="rect">
              <a:avLst/>
            </a:prstGeom>
          </p:spPr>
        </p:pic>
      </p:grpSp>
      <p:cxnSp>
        <p:nvCxnSpPr>
          <p:cNvPr id="12" name="Straight Arrow Connector 11"/>
          <p:cNvCxnSpPr/>
          <p:nvPr/>
        </p:nvCxnSpPr>
        <p:spPr>
          <a:xfrm flipV="1">
            <a:off x="1533913" y="1508100"/>
            <a:ext cx="1988439" cy="134946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5276435" y="1796624"/>
            <a:ext cx="665353" cy="1759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4225248" y="5159282"/>
            <a:ext cx="1536264" cy="3924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0267645" y="5938101"/>
            <a:ext cx="479544" cy="31881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V="1">
            <a:off x="8973684" y="2371231"/>
            <a:ext cx="665353" cy="1759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flipV="1">
            <a:off x="10224822" y="3901156"/>
            <a:ext cx="500326" cy="52915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8"/>
          <a:stretch>
            <a:fillRect/>
          </a:stretch>
        </p:blipFill>
        <p:spPr>
          <a:xfrm>
            <a:off x="10507417" y="6256918"/>
            <a:ext cx="1428750" cy="371475"/>
          </a:xfrm>
          <a:prstGeom prst="rect">
            <a:avLst/>
          </a:prstGeom>
        </p:spPr>
      </p:pic>
      <p:sp>
        <p:nvSpPr>
          <p:cNvPr id="26" name="Oval 25"/>
          <p:cNvSpPr/>
          <p:nvPr/>
        </p:nvSpPr>
        <p:spPr>
          <a:xfrm>
            <a:off x="1519639" y="2135890"/>
            <a:ext cx="508699" cy="470682"/>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1</a:t>
            </a:r>
            <a:endParaRPr lang="en-US" b="1" dirty="0"/>
          </a:p>
        </p:txBody>
      </p:sp>
      <p:sp>
        <p:nvSpPr>
          <p:cNvPr id="27" name="Oval 26"/>
          <p:cNvSpPr/>
          <p:nvPr/>
        </p:nvSpPr>
        <p:spPr>
          <a:xfrm>
            <a:off x="4684530" y="1580343"/>
            <a:ext cx="508699" cy="470682"/>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2</a:t>
            </a:r>
            <a:endParaRPr lang="en-US" b="1" dirty="0"/>
          </a:p>
        </p:txBody>
      </p:sp>
      <p:sp>
        <p:nvSpPr>
          <p:cNvPr id="28" name="Oval 27"/>
          <p:cNvSpPr/>
          <p:nvPr/>
        </p:nvSpPr>
        <p:spPr>
          <a:xfrm>
            <a:off x="8403713" y="2119614"/>
            <a:ext cx="508699" cy="470682"/>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3</a:t>
            </a:r>
            <a:endParaRPr lang="en-US" b="1" dirty="0"/>
          </a:p>
        </p:txBody>
      </p:sp>
      <p:sp>
        <p:nvSpPr>
          <p:cNvPr id="29" name="Oval 28"/>
          <p:cNvSpPr/>
          <p:nvPr/>
        </p:nvSpPr>
        <p:spPr>
          <a:xfrm>
            <a:off x="9998718" y="4157896"/>
            <a:ext cx="508699" cy="470682"/>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4</a:t>
            </a:r>
            <a:endParaRPr lang="en-US" b="1" dirty="0"/>
          </a:p>
        </p:txBody>
      </p:sp>
      <p:sp>
        <p:nvSpPr>
          <p:cNvPr id="30" name="Oval 29"/>
          <p:cNvSpPr/>
          <p:nvPr/>
        </p:nvSpPr>
        <p:spPr>
          <a:xfrm>
            <a:off x="5954717" y="4963181"/>
            <a:ext cx="508699" cy="470682"/>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5</a:t>
            </a:r>
            <a:endParaRPr lang="en-US" b="1" dirty="0"/>
          </a:p>
        </p:txBody>
      </p:sp>
      <p:sp>
        <p:nvSpPr>
          <p:cNvPr id="31" name="Oval 30"/>
          <p:cNvSpPr/>
          <p:nvPr/>
        </p:nvSpPr>
        <p:spPr>
          <a:xfrm>
            <a:off x="9984061" y="5433863"/>
            <a:ext cx="508699" cy="470682"/>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6</a:t>
            </a:r>
            <a:endParaRPr lang="en-US" b="1" dirty="0"/>
          </a:p>
        </p:txBody>
      </p:sp>
      <p:sp>
        <p:nvSpPr>
          <p:cNvPr id="3" name="Rectangle 2"/>
          <p:cNvSpPr/>
          <p:nvPr/>
        </p:nvSpPr>
        <p:spPr>
          <a:xfrm>
            <a:off x="5193229" y="1984160"/>
            <a:ext cx="2389821" cy="369332"/>
          </a:xfrm>
          <a:prstGeom prst="rect">
            <a:avLst/>
          </a:prstGeom>
          <a:solidFill>
            <a:schemeClr val="accent5">
              <a:lumMod val="20000"/>
              <a:lumOff val="80000"/>
            </a:schemeClr>
          </a:solidFill>
        </p:spPr>
        <p:txBody>
          <a:bodyPr wrap="none">
            <a:spAutoFit/>
          </a:bodyPr>
          <a:lstStyle/>
          <a:p>
            <a:r>
              <a:rPr lang="en-US" b="1" dirty="0" err="1"/>
              <a:t>ngrok</a:t>
            </a:r>
            <a:r>
              <a:rPr lang="en-US" b="1" dirty="0"/>
              <a:t> public IP address</a:t>
            </a:r>
          </a:p>
        </p:txBody>
      </p:sp>
      <p:sp>
        <p:nvSpPr>
          <p:cNvPr id="4" name="Rectangle 3"/>
          <p:cNvSpPr/>
          <p:nvPr/>
        </p:nvSpPr>
        <p:spPr>
          <a:xfrm>
            <a:off x="2201478" y="6507136"/>
            <a:ext cx="7418826" cy="369332"/>
          </a:xfrm>
          <a:prstGeom prst="rect">
            <a:avLst/>
          </a:prstGeom>
          <a:solidFill>
            <a:schemeClr val="accent2">
              <a:lumMod val="20000"/>
              <a:lumOff val="80000"/>
            </a:schemeClr>
          </a:solidFill>
        </p:spPr>
        <p:txBody>
          <a:bodyPr wrap="square">
            <a:spAutoFit/>
          </a:bodyPr>
          <a:lstStyle/>
          <a:p>
            <a:r>
              <a:rPr lang="en-US" b="1" dirty="0" smtClean="0"/>
              <a:t>Copy </a:t>
            </a:r>
            <a:r>
              <a:rPr lang="en-US" b="1" dirty="0"/>
              <a:t>from personal access tokens from </a:t>
            </a:r>
            <a:r>
              <a:rPr lang="en-US" b="1" dirty="0" err="1"/>
              <a:t>webhook</a:t>
            </a:r>
            <a:r>
              <a:rPr lang="en-US" b="1" dirty="0"/>
              <a:t> configuration - GitHub</a:t>
            </a:r>
          </a:p>
        </p:txBody>
      </p:sp>
    </p:spTree>
    <p:extLst>
      <p:ext uri="{BB962C8B-B14F-4D97-AF65-F5344CB8AC3E}">
        <p14:creationId xmlns:p14="http://schemas.microsoft.com/office/powerpoint/2010/main" val="2168945629"/>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GitSCM</a:t>
            </a:r>
            <a:r>
              <a:rPr lang="en-US" dirty="0" smtClean="0"/>
              <a:t> Polling</a:t>
            </a:r>
            <a:endParaRPr lang="en-US" dirty="0"/>
          </a:p>
        </p:txBody>
      </p:sp>
      <p:sp>
        <p:nvSpPr>
          <p:cNvPr id="4" name="Rounded Rectangle 3"/>
          <p:cNvSpPr/>
          <p:nvPr/>
        </p:nvSpPr>
        <p:spPr>
          <a:xfrm>
            <a:off x="1365161" y="3554569"/>
            <a:ext cx="2099256" cy="2253803"/>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Jenkins Dashboard</a:t>
            </a:r>
          </a:p>
          <a:p>
            <a:pPr algn="ctr"/>
            <a:r>
              <a:rPr lang="en-US" b="1" dirty="0" smtClean="0">
                <a:solidFill>
                  <a:schemeClr val="tx1"/>
                </a:solidFill>
              </a:rPr>
              <a:t>Secret Text</a:t>
            </a:r>
          </a:p>
          <a:p>
            <a:pPr algn="ctr"/>
            <a:r>
              <a:rPr lang="en-US" b="1" dirty="0" smtClean="0">
                <a:solidFill>
                  <a:schemeClr val="tx1"/>
                </a:solidFill>
              </a:rPr>
              <a:t>Public IP</a:t>
            </a:r>
            <a:endParaRPr lang="en-US" b="1" dirty="0">
              <a:solidFill>
                <a:schemeClr val="tx1"/>
              </a:solidFill>
            </a:endParaRPr>
          </a:p>
        </p:txBody>
      </p:sp>
      <p:sp>
        <p:nvSpPr>
          <p:cNvPr id="5" name="Rounded Rectangle 4"/>
          <p:cNvSpPr/>
          <p:nvPr/>
        </p:nvSpPr>
        <p:spPr>
          <a:xfrm>
            <a:off x="8291848" y="3554568"/>
            <a:ext cx="2099256" cy="2253803"/>
          </a:xfrm>
          <a:prstGeom prst="round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GitHub</a:t>
            </a:r>
          </a:p>
          <a:p>
            <a:pPr algn="ctr"/>
            <a:r>
              <a:rPr lang="en-US" b="1" dirty="0" err="1" smtClean="0">
                <a:solidFill>
                  <a:schemeClr val="tx1"/>
                </a:solidFill>
              </a:rPr>
              <a:t>Webhook</a:t>
            </a:r>
            <a:endParaRPr lang="en-US" b="1" dirty="0" smtClean="0">
              <a:solidFill>
                <a:schemeClr val="tx1"/>
              </a:solidFill>
            </a:endParaRPr>
          </a:p>
          <a:p>
            <a:pPr algn="ctr"/>
            <a:r>
              <a:rPr lang="en-US" b="1" dirty="0" smtClean="0">
                <a:solidFill>
                  <a:schemeClr val="tx1"/>
                </a:solidFill>
              </a:rPr>
              <a:t>Secret Text</a:t>
            </a:r>
          </a:p>
          <a:p>
            <a:pPr algn="ctr"/>
            <a:r>
              <a:rPr lang="en-US" b="1" dirty="0" smtClean="0">
                <a:solidFill>
                  <a:schemeClr val="tx1"/>
                </a:solidFill>
              </a:rPr>
              <a:t>Public IP</a:t>
            </a:r>
            <a:endParaRPr lang="en-US" b="1" dirty="0">
              <a:solidFill>
                <a:schemeClr val="tx1"/>
              </a:solidFill>
            </a:endParaRPr>
          </a:p>
        </p:txBody>
      </p:sp>
      <p:sp>
        <p:nvSpPr>
          <p:cNvPr id="6" name="Cloud 5"/>
          <p:cNvSpPr/>
          <p:nvPr/>
        </p:nvSpPr>
        <p:spPr>
          <a:xfrm>
            <a:off x="5009882" y="2240924"/>
            <a:ext cx="2176529" cy="2440546"/>
          </a:xfrm>
          <a:prstGeom prst="cloud">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smtClean="0">
                <a:solidFill>
                  <a:schemeClr val="tx1"/>
                </a:solidFill>
              </a:rPr>
              <a:t>Ngrok</a:t>
            </a:r>
            <a:endParaRPr lang="en-US" b="1" dirty="0" smtClean="0">
              <a:solidFill>
                <a:schemeClr val="tx1"/>
              </a:solidFill>
            </a:endParaRPr>
          </a:p>
          <a:p>
            <a:pPr algn="ctr"/>
            <a:r>
              <a:rPr lang="en-US" b="1" dirty="0" smtClean="0">
                <a:solidFill>
                  <a:schemeClr val="tx1"/>
                </a:solidFill>
              </a:rPr>
              <a:t>Public IP</a:t>
            </a:r>
          </a:p>
          <a:p>
            <a:pPr algn="ctr"/>
            <a:r>
              <a:rPr lang="en-US" b="1" dirty="0" smtClean="0">
                <a:solidFill>
                  <a:schemeClr val="tx1"/>
                </a:solidFill>
              </a:rPr>
              <a:t>Secret Text</a:t>
            </a:r>
            <a:endParaRPr lang="en-US" b="1" dirty="0">
              <a:solidFill>
                <a:schemeClr val="tx1"/>
              </a:solidFill>
            </a:endParaRPr>
          </a:p>
        </p:txBody>
      </p:sp>
      <p:cxnSp>
        <p:nvCxnSpPr>
          <p:cNvPr id="8" name="Straight Arrow Connector 7"/>
          <p:cNvCxnSpPr/>
          <p:nvPr/>
        </p:nvCxnSpPr>
        <p:spPr>
          <a:xfrm flipH="1" flipV="1">
            <a:off x="6967470" y="3696237"/>
            <a:ext cx="1324378" cy="1128194"/>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3041562" y="3932246"/>
            <a:ext cx="2413715" cy="65617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2913887"/>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5" name="Google Shape;1475;gc97bf61353_0_3599"/>
          <p:cNvSpPr txBox="1">
            <a:spLocks noGrp="1"/>
          </p:cNvSpPr>
          <p:nvPr>
            <p:ph type="sldNum" idx="12"/>
          </p:nvPr>
        </p:nvSpPr>
        <p:spPr>
          <a:xfrm>
            <a:off x="86233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122</a:t>
            </a:fld>
            <a:endParaRPr/>
          </a:p>
        </p:txBody>
      </p:sp>
      <p:sp>
        <p:nvSpPr>
          <p:cNvPr id="1476" name="Google Shape;1476;gc97bf61353_0_3599"/>
          <p:cNvSpPr txBox="1"/>
          <p:nvPr/>
        </p:nvSpPr>
        <p:spPr>
          <a:xfrm>
            <a:off x="2388967" y="2233000"/>
            <a:ext cx="7368400" cy="2392000"/>
          </a:xfrm>
          <a:prstGeom prst="rect">
            <a:avLst/>
          </a:prstGeom>
          <a:noFill/>
          <a:ln>
            <a:noFill/>
          </a:ln>
        </p:spPr>
        <p:txBody>
          <a:bodyPr spcFirstLastPara="1" wrap="square" lIns="121900" tIns="60933" rIns="121900" bIns="60933" anchor="t" anchorCtr="0">
            <a:noAutofit/>
          </a:bodyPr>
          <a:lstStyle/>
          <a:p>
            <a:pPr algn="ctr">
              <a:buClr>
                <a:srgbClr val="000000"/>
              </a:buClr>
              <a:buSzPts val="3200"/>
            </a:pPr>
            <a:r>
              <a:rPr lang="en" sz="4267">
                <a:solidFill>
                  <a:schemeClr val="lt1"/>
                </a:solidFill>
                <a:latin typeface="Proxima Nova"/>
                <a:ea typeface="Proxima Nova"/>
                <a:cs typeface="Proxima Nova"/>
                <a:sym typeface="Proxima Nova"/>
              </a:rPr>
              <a:t>Introduction to Jenkins Pipeline</a:t>
            </a:r>
            <a:endParaRPr sz="4267">
              <a:solidFill>
                <a:schemeClr val="lt1"/>
              </a:solidFill>
              <a:latin typeface="Proxima Nova"/>
              <a:ea typeface="Proxima Nova"/>
              <a:cs typeface="Proxima Nova"/>
              <a:sym typeface="Proxima Nova"/>
            </a:endParaRPr>
          </a:p>
        </p:txBody>
      </p:sp>
    </p:spTree>
    <p:extLst>
      <p:ext uri="{BB962C8B-B14F-4D97-AF65-F5344CB8AC3E}">
        <p14:creationId xmlns:p14="http://schemas.microsoft.com/office/powerpoint/2010/main" val="46291574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480"/>
        <p:cNvGrpSpPr/>
        <p:nvPr/>
      </p:nvGrpSpPr>
      <p:grpSpPr>
        <a:xfrm>
          <a:off x="0" y="0"/>
          <a:ext cx="0" cy="0"/>
          <a:chOff x="0" y="0"/>
          <a:chExt cx="0" cy="0"/>
        </a:xfrm>
      </p:grpSpPr>
      <p:sp>
        <p:nvSpPr>
          <p:cNvPr id="1481" name="Google Shape;1481;gc97bf61353_0_3604"/>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123</a:t>
            </a:fld>
            <a:endParaRPr/>
          </a:p>
        </p:txBody>
      </p:sp>
      <p:sp>
        <p:nvSpPr>
          <p:cNvPr id="1482" name="Google Shape;1482;gc97bf61353_0_3604"/>
          <p:cNvSpPr/>
          <p:nvPr/>
        </p:nvSpPr>
        <p:spPr>
          <a:xfrm>
            <a:off x="422233" y="1601467"/>
            <a:ext cx="11089600" cy="3825200"/>
          </a:xfrm>
          <a:prstGeom prst="rect">
            <a:avLst/>
          </a:prstGeom>
          <a:noFill/>
          <a:ln>
            <a:noFill/>
          </a:ln>
        </p:spPr>
        <p:txBody>
          <a:bodyPr spcFirstLastPara="1" wrap="square" lIns="121900" tIns="60933" rIns="121900" bIns="60933" anchor="t" anchorCtr="0">
            <a:noAutofit/>
          </a:bodyPr>
          <a:lstStyle/>
          <a:p>
            <a:r>
              <a:rPr lang="en" sz="2400" b="1">
                <a:solidFill>
                  <a:srgbClr val="000000"/>
                </a:solidFill>
                <a:latin typeface="Arial"/>
                <a:ea typeface="Arial"/>
                <a:cs typeface="Arial"/>
                <a:sym typeface="Arial"/>
              </a:rPr>
              <a:t>Pipeline</a:t>
            </a:r>
            <a:r>
              <a:rPr lang="en" sz="2400">
                <a:solidFill>
                  <a:srgbClr val="000000"/>
                </a:solidFill>
                <a:latin typeface="Arial"/>
                <a:ea typeface="Arial"/>
                <a:cs typeface="Arial"/>
                <a:sym typeface="Arial"/>
              </a:rPr>
              <a:t>: </a:t>
            </a:r>
            <a:endParaRPr sz="2400">
              <a:solidFill>
                <a:srgbClr val="000000"/>
              </a:solidFill>
              <a:latin typeface="Arial"/>
              <a:ea typeface="Arial"/>
              <a:cs typeface="Arial"/>
              <a:sym typeface="Arial"/>
            </a:endParaRPr>
          </a:p>
          <a:p>
            <a:endParaRPr sz="2400"/>
          </a:p>
          <a:p>
            <a:pPr marL="609585" indent="-457189">
              <a:buClr>
                <a:srgbClr val="000000"/>
              </a:buClr>
              <a:buSzPts val="1800"/>
              <a:buFont typeface="Arial"/>
              <a:buChar char="●"/>
            </a:pPr>
            <a:r>
              <a:rPr lang="en" sz="2400">
                <a:solidFill>
                  <a:srgbClr val="000000"/>
                </a:solidFill>
                <a:latin typeface="Arial"/>
                <a:ea typeface="Arial"/>
                <a:cs typeface="Arial"/>
                <a:sym typeface="Arial"/>
              </a:rPr>
              <a:t>It can be specified as code, so you can write pipeline script and maintain version control in the Git repository.</a:t>
            </a:r>
            <a:endParaRPr sz="2400">
              <a:solidFill>
                <a:srgbClr val="000000"/>
              </a:solidFill>
              <a:latin typeface="Arial"/>
              <a:ea typeface="Arial"/>
              <a:cs typeface="Arial"/>
              <a:sym typeface="Arial"/>
            </a:endParaRPr>
          </a:p>
          <a:p>
            <a:pPr marL="609585"/>
            <a:endParaRPr sz="2400"/>
          </a:p>
          <a:p>
            <a:pPr marL="609585" indent="-457189">
              <a:buClr>
                <a:srgbClr val="000000"/>
              </a:buClr>
              <a:buSzPts val="1800"/>
              <a:buFont typeface="Arial"/>
              <a:buChar char="●"/>
            </a:pPr>
            <a:r>
              <a:rPr lang="en" sz="2400">
                <a:solidFill>
                  <a:srgbClr val="000000"/>
                </a:solidFill>
                <a:latin typeface="Arial"/>
                <a:ea typeface="Arial"/>
                <a:cs typeface="Arial"/>
                <a:sym typeface="Arial"/>
              </a:rPr>
              <a:t>It will provide continuous release of the application. </a:t>
            </a:r>
            <a:endParaRPr sz="2400">
              <a:solidFill>
                <a:srgbClr val="000000"/>
              </a:solidFill>
              <a:latin typeface="Arial"/>
              <a:ea typeface="Arial"/>
              <a:cs typeface="Arial"/>
              <a:sym typeface="Arial"/>
            </a:endParaRPr>
          </a:p>
          <a:p>
            <a:pPr marL="609585"/>
            <a:endParaRPr sz="2400"/>
          </a:p>
          <a:p>
            <a:pPr marL="609585" indent="-457189">
              <a:buSzPts val="1800"/>
              <a:buChar char="●"/>
            </a:pPr>
            <a:r>
              <a:rPr lang="en" sz="2400">
                <a:solidFill>
                  <a:srgbClr val="000000"/>
                </a:solidFill>
                <a:latin typeface="Arial"/>
                <a:ea typeface="Arial"/>
                <a:cs typeface="Arial"/>
                <a:sym typeface="Arial"/>
              </a:rPr>
              <a:t>Sequence of stages to perform the given tasks </a:t>
            </a:r>
            <a:r>
              <a:rPr lang="en" sz="2400"/>
              <a:t>such as </a:t>
            </a:r>
            <a:r>
              <a:rPr lang="en" sz="2400">
                <a:solidFill>
                  <a:srgbClr val="000000"/>
                </a:solidFill>
                <a:latin typeface="Arial"/>
                <a:ea typeface="Arial"/>
                <a:cs typeface="Arial"/>
                <a:sym typeface="Arial"/>
              </a:rPr>
              <a:t>pulling code from </a:t>
            </a:r>
            <a:r>
              <a:rPr lang="en" sz="2400"/>
              <a:t>the </a:t>
            </a:r>
            <a:r>
              <a:rPr lang="en" sz="2400">
                <a:solidFill>
                  <a:srgbClr val="000000"/>
                </a:solidFill>
                <a:latin typeface="Arial"/>
                <a:ea typeface="Arial"/>
                <a:cs typeface="Arial"/>
                <a:sym typeface="Arial"/>
              </a:rPr>
              <a:t>Git repository, static code analysis, building project, executing unit test, automated tests, performance tests and deploying application. </a:t>
            </a:r>
            <a:endParaRPr sz="2400"/>
          </a:p>
          <a:p>
            <a:endParaRPr sz="2400">
              <a:solidFill>
                <a:srgbClr val="000000"/>
              </a:solidFill>
              <a:latin typeface="Arial"/>
              <a:ea typeface="Arial"/>
              <a:cs typeface="Arial"/>
              <a:sym typeface="Arial"/>
            </a:endParaRPr>
          </a:p>
          <a:p>
            <a:pPr marL="609585"/>
            <a:endParaRPr sz="2400"/>
          </a:p>
        </p:txBody>
      </p:sp>
      <p:sp>
        <p:nvSpPr>
          <p:cNvPr id="1483" name="Google Shape;1483;gc97bf61353_0_3604"/>
          <p:cNvSpPr txBox="1">
            <a:spLocks noGrp="1"/>
          </p:cNvSpPr>
          <p:nvPr>
            <p:ph type="title"/>
          </p:nvPr>
        </p:nvSpPr>
        <p:spPr>
          <a:xfrm>
            <a:off x="422239" y="162621"/>
            <a:ext cx="9483600" cy="510000"/>
          </a:xfrm>
          <a:prstGeom prst="rect">
            <a:avLst/>
          </a:prstGeom>
          <a:noFill/>
          <a:ln>
            <a:noFill/>
          </a:ln>
        </p:spPr>
        <p:txBody>
          <a:bodyPr spcFirstLastPara="1" vert="horz" wrap="square" lIns="121900" tIns="60933" rIns="121900" bIns="60933" rtlCol="0" anchor="ctr" anchorCtr="0">
            <a:noAutofit/>
          </a:bodyPr>
          <a:lstStyle/>
          <a:p>
            <a:r>
              <a:rPr lang="en"/>
              <a:t>Jenkins Pipeline Introduction</a:t>
            </a:r>
            <a:endParaRPr/>
          </a:p>
        </p:txBody>
      </p:sp>
    </p:spTree>
    <p:extLst>
      <p:ext uri="{BB962C8B-B14F-4D97-AF65-F5344CB8AC3E}">
        <p14:creationId xmlns:p14="http://schemas.microsoft.com/office/powerpoint/2010/main" val="3651595618"/>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487"/>
        <p:cNvGrpSpPr/>
        <p:nvPr/>
      </p:nvGrpSpPr>
      <p:grpSpPr>
        <a:xfrm>
          <a:off x="0" y="0"/>
          <a:ext cx="0" cy="0"/>
          <a:chOff x="0" y="0"/>
          <a:chExt cx="0" cy="0"/>
        </a:xfrm>
      </p:grpSpPr>
      <p:sp>
        <p:nvSpPr>
          <p:cNvPr id="1488" name="Google Shape;1488;gc97bf61353_0_3610"/>
          <p:cNvSpPr/>
          <p:nvPr/>
        </p:nvSpPr>
        <p:spPr>
          <a:xfrm>
            <a:off x="422233" y="1017367"/>
            <a:ext cx="10931600" cy="5189600"/>
          </a:xfrm>
          <a:prstGeom prst="rect">
            <a:avLst/>
          </a:prstGeom>
          <a:noFill/>
          <a:ln>
            <a:noFill/>
          </a:ln>
        </p:spPr>
        <p:txBody>
          <a:bodyPr spcFirstLastPara="1" wrap="square" lIns="121900" tIns="60933" rIns="121900" bIns="60933" anchor="t" anchorCtr="0">
            <a:noAutofit/>
          </a:bodyPr>
          <a:lstStyle/>
          <a:p>
            <a:endParaRPr sz="1867">
              <a:solidFill>
                <a:srgbClr val="000000"/>
              </a:solidFill>
              <a:latin typeface="Arial"/>
              <a:ea typeface="Arial"/>
              <a:cs typeface="Arial"/>
              <a:sym typeface="Arial"/>
            </a:endParaRPr>
          </a:p>
          <a:p>
            <a:pPr marL="609585" indent="-457189">
              <a:buClr>
                <a:srgbClr val="000000"/>
              </a:buClr>
              <a:buSzPts val="1800"/>
              <a:buFont typeface="Arial"/>
              <a:buChar char="●"/>
            </a:pPr>
            <a:r>
              <a:rPr lang="en" sz="2400" b="1">
                <a:solidFill>
                  <a:srgbClr val="000000"/>
                </a:solidFill>
                <a:latin typeface="Arial"/>
                <a:ea typeface="Arial"/>
                <a:cs typeface="Arial"/>
                <a:sym typeface="Arial"/>
              </a:rPr>
              <a:t>Declarative</a:t>
            </a:r>
            <a:endParaRPr sz="2400"/>
          </a:p>
          <a:p>
            <a:pPr marL="1219170" lvl="1" indent="-457189">
              <a:buSzPts val="1800"/>
              <a:buChar char="○"/>
            </a:pPr>
            <a:r>
              <a:rPr lang="en" sz="2400">
                <a:solidFill>
                  <a:srgbClr val="000000"/>
                </a:solidFill>
                <a:latin typeface="Arial"/>
                <a:ea typeface="Arial"/>
                <a:cs typeface="Arial"/>
                <a:sym typeface="Arial"/>
              </a:rPr>
              <a:t>New </a:t>
            </a:r>
            <a:r>
              <a:rPr lang="en" sz="2400"/>
              <a:t>m</a:t>
            </a:r>
            <a:r>
              <a:rPr lang="en" sz="2400">
                <a:solidFill>
                  <a:srgbClr val="000000"/>
                </a:solidFill>
                <a:latin typeface="Arial"/>
                <a:ea typeface="Arial"/>
                <a:cs typeface="Arial"/>
                <a:sym typeface="Arial"/>
              </a:rPr>
              <a:t>ethod</a:t>
            </a:r>
            <a:endParaRPr sz="2400"/>
          </a:p>
          <a:p>
            <a:pPr marL="1219170" lvl="1" indent="-457189">
              <a:buClr>
                <a:srgbClr val="000000"/>
              </a:buClr>
              <a:buSzPts val="1800"/>
              <a:buFont typeface="Arial"/>
              <a:buChar char="○"/>
            </a:pPr>
            <a:r>
              <a:rPr lang="en" sz="2400">
                <a:solidFill>
                  <a:srgbClr val="000000"/>
                </a:solidFill>
                <a:latin typeface="Arial"/>
                <a:ea typeface="Arial"/>
                <a:cs typeface="Arial"/>
                <a:sym typeface="Arial"/>
              </a:rPr>
              <a:t>Easy to use for beginners</a:t>
            </a:r>
            <a:endParaRPr sz="2400"/>
          </a:p>
          <a:p>
            <a:pPr marL="1219170" lvl="1" indent="-457189">
              <a:buSzPts val="1800"/>
              <a:buChar char="○"/>
            </a:pPr>
            <a:r>
              <a:rPr lang="en" sz="2400">
                <a:solidFill>
                  <a:srgbClr val="000000"/>
                </a:solidFill>
                <a:latin typeface="Arial"/>
                <a:ea typeface="Arial"/>
                <a:cs typeface="Arial"/>
                <a:sym typeface="Arial"/>
              </a:rPr>
              <a:t>Groovy </a:t>
            </a:r>
            <a:r>
              <a:rPr lang="en" sz="2400"/>
              <a:t>l</a:t>
            </a:r>
            <a:r>
              <a:rPr lang="en" sz="2400">
                <a:solidFill>
                  <a:srgbClr val="000000"/>
                </a:solidFill>
                <a:latin typeface="Arial"/>
                <a:ea typeface="Arial"/>
                <a:cs typeface="Arial"/>
                <a:sym typeface="Arial"/>
              </a:rPr>
              <a:t>anguage skill is desirable</a:t>
            </a:r>
            <a:endParaRPr sz="2400">
              <a:solidFill>
                <a:srgbClr val="000000"/>
              </a:solidFill>
              <a:latin typeface="Arial"/>
              <a:ea typeface="Arial"/>
              <a:cs typeface="Arial"/>
              <a:sym typeface="Arial"/>
            </a:endParaRPr>
          </a:p>
          <a:p>
            <a:pPr marL="609585"/>
            <a:endParaRPr sz="2400"/>
          </a:p>
          <a:p>
            <a:endParaRPr sz="2400">
              <a:solidFill>
                <a:srgbClr val="000000"/>
              </a:solidFill>
              <a:latin typeface="Arial"/>
              <a:ea typeface="Arial"/>
              <a:cs typeface="Arial"/>
              <a:sym typeface="Arial"/>
            </a:endParaRPr>
          </a:p>
          <a:p>
            <a:pPr marL="609585" indent="-457189">
              <a:buClr>
                <a:srgbClr val="000000"/>
              </a:buClr>
              <a:buSzPts val="1800"/>
              <a:buFont typeface="Arial"/>
              <a:buChar char="●"/>
            </a:pPr>
            <a:r>
              <a:rPr lang="en" sz="2400" b="1">
                <a:solidFill>
                  <a:srgbClr val="000000"/>
                </a:solidFill>
                <a:latin typeface="Arial"/>
                <a:ea typeface="Arial"/>
                <a:cs typeface="Arial"/>
                <a:sym typeface="Arial"/>
              </a:rPr>
              <a:t>Scripted</a:t>
            </a:r>
            <a:endParaRPr sz="2400"/>
          </a:p>
          <a:p>
            <a:pPr marL="1219170" lvl="1" indent="-457189">
              <a:buClr>
                <a:srgbClr val="000000"/>
              </a:buClr>
              <a:buSzPts val="1800"/>
              <a:buFont typeface="Arial"/>
              <a:buChar char="○"/>
            </a:pPr>
            <a:r>
              <a:rPr lang="en" sz="2400">
                <a:solidFill>
                  <a:srgbClr val="000000"/>
                </a:solidFill>
                <a:latin typeface="Arial"/>
                <a:ea typeface="Arial"/>
                <a:cs typeface="Arial"/>
                <a:sym typeface="Arial"/>
              </a:rPr>
              <a:t>Traditional</a:t>
            </a:r>
            <a:endParaRPr sz="2400"/>
          </a:p>
          <a:p>
            <a:pPr marL="1219170" lvl="1" indent="-457189">
              <a:buClr>
                <a:srgbClr val="000000"/>
              </a:buClr>
              <a:buSzPts val="1800"/>
              <a:buFont typeface="Arial"/>
              <a:buChar char="○"/>
            </a:pPr>
            <a:r>
              <a:rPr lang="en" sz="2400">
                <a:solidFill>
                  <a:srgbClr val="000000"/>
                </a:solidFill>
                <a:latin typeface="Arial"/>
                <a:ea typeface="Arial"/>
                <a:cs typeface="Arial"/>
                <a:sym typeface="Arial"/>
              </a:rPr>
              <a:t>Based on Groovy Domain Specific Language (DSL)</a:t>
            </a:r>
            <a:endParaRPr sz="2400"/>
          </a:p>
          <a:p>
            <a:pPr marL="1219170" lvl="1" indent="-457189">
              <a:buSzPts val="1800"/>
              <a:buChar char="○"/>
            </a:pPr>
            <a:r>
              <a:rPr lang="en" sz="2400"/>
              <a:t>Multiple </a:t>
            </a:r>
            <a:r>
              <a:rPr lang="en" sz="2400">
                <a:solidFill>
                  <a:srgbClr val="000000"/>
                </a:solidFill>
                <a:latin typeface="Arial"/>
                <a:ea typeface="Arial"/>
                <a:cs typeface="Arial"/>
                <a:sym typeface="Arial"/>
              </a:rPr>
              <a:t>features - very expressive and flexible tool</a:t>
            </a:r>
            <a:endParaRPr sz="2400"/>
          </a:p>
          <a:p>
            <a:pPr marL="1219170" lvl="1" indent="-457189">
              <a:buClr>
                <a:srgbClr val="000000"/>
              </a:buClr>
              <a:buSzPts val="1800"/>
              <a:buFont typeface="Arial"/>
              <a:buChar char="○"/>
            </a:pPr>
            <a:r>
              <a:rPr lang="en" sz="2400">
                <a:solidFill>
                  <a:srgbClr val="000000"/>
                </a:solidFill>
                <a:latin typeface="Arial"/>
                <a:ea typeface="Arial"/>
                <a:cs typeface="Arial"/>
                <a:sym typeface="Arial"/>
              </a:rPr>
              <a:t>Difficult to use for beginners</a:t>
            </a:r>
            <a:endParaRPr sz="2400"/>
          </a:p>
          <a:p>
            <a:pPr marL="1219170" lvl="1" indent="-457189">
              <a:buClr>
                <a:srgbClr val="000000"/>
              </a:buClr>
              <a:buSzPts val="1800"/>
              <a:buFont typeface="Arial"/>
              <a:buChar char="○"/>
            </a:pPr>
            <a:r>
              <a:rPr lang="en" sz="2400">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
                  </a:ext>
                </a:extLst>
              </a:rPr>
              <a:t>Should have working experience on Groovy language</a:t>
            </a:r>
            <a:endParaRPr sz="2400"/>
          </a:p>
        </p:txBody>
      </p:sp>
      <p:sp>
        <p:nvSpPr>
          <p:cNvPr id="1489" name="Google Shape;1489;gc97bf61353_0_3610"/>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124</a:t>
            </a:fld>
            <a:endParaRPr/>
          </a:p>
        </p:txBody>
      </p:sp>
      <p:sp>
        <p:nvSpPr>
          <p:cNvPr id="1490" name="Google Shape;1490;gc97bf61353_0_3610"/>
          <p:cNvSpPr txBox="1">
            <a:spLocks noGrp="1"/>
          </p:cNvSpPr>
          <p:nvPr>
            <p:ph type="title"/>
          </p:nvPr>
        </p:nvSpPr>
        <p:spPr>
          <a:xfrm>
            <a:off x="422239" y="162621"/>
            <a:ext cx="9483600" cy="510000"/>
          </a:xfrm>
          <a:prstGeom prst="rect">
            <a:avLst/>
          </a:prstGeom>
          <a:noFill/>
          <a:ln>
            <a:noFill/>
          </a:ln>
        </p:spPr>
        <p:txBody>
          <a:bodyPr spcFirstLastPara="1" vert="horz" wrap="square" lIns="121900" tIns="60933" rIns="121900" bIns="60933" rtlCol="0" anchor="ctr" anchorCtr="0">
            <a:noAutofit/>
          </a:bodyPr>
          <a:lstStyle/>
          <a:p>
            <a:r>
              <a:rPr lang="en"/>
              <a:t>Types of Pipeline</a:t>
            </a:r>
            <a:endParaRPr/>
          </a:p>
        </p:txBody>
      </p:sp>
    </p:spTree>
    <p:extLst>
      <p:ext uri="{BB962C8B-B14F-4D97-AF65-F5344CB8AC3E}">
        <p14:creationId xmlns:p14="http://schemas.microsoft.com/office/powerpoint/2010/main" val="382878399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494"/>
        <p:cNvGrpSpPr/>
        <p:nvPr/>
      </p:nvGrpSpPr>
      <p:grpSpPr>
        <a:xfrm>
          <a:off x="0" y="0"/>
          <a:ext cx="0" cy="0"/>
          <a:chOff x="0" y="0"/>
          <a:chExt cx="0" cy="0"/>
        </a:xfrm>
      </p:grpSpPr>
      <p:sp>
        <p:nvSpPr>
          <p:cNvPr id="1495" name="Google Shape;1495;gc97bf61353_0_3616"/>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125</a:t>
            </a:fld>
            <a:endParaRPr/>
          </a:p>
        </p:txBody>
      </p:sp>
      <p:sp>
        <p:nvSpPr>
          <p:cNvPr id="1496" name="Google Shape;1496;gc97bf61353_0_3616"/>
          <p:cNvSpPr txBox="1">
            <a:spLocks noGrp="1"/>
          </p:cNvSpPr>
          <p:nvPr>
            <p:ph type="title"/>
          </p:nvPr>
        </p:nvSpPr>
        <p:spPr>
          <a:xfrm>
            <a:off x="422238" y="162621"/>
            <a:ext cx="11769761" cy="510000"/>
          </a:xfrm>
          <a:prstGeom prst="rect">
            <a:avLst/>
          </a:prstGeom>
          <a:noFill/>
          <a:ln>
            <a:noFill/>
          </a:ln>
        </p:spPr>
        <p:txBody>
          <a:bodyPr spcFirstLastPara="1" vert="horz" wrap="square" lIns="121900" tIns="60933" rIns="121900" bIns="60933" rtlCol="0" anchor="ctr" anchorCtr="0">
            <a:noAutofit/>
          </a:bodyPr>
          <a:lstStyle/>
          <a:p>
            <a:r>
              <a:rPr lang="en" dirty="0"/>
              <a:t>Declarative vs Scripted Pipeline Script Template</a:t>
            </a:r>
            <a:endParaRPr dirty="0"/>
          </a:p>
        </p:txBody>
      </p:sp>
      <p:sp>
        <p:nvSpPr>
          <p:cNvPr id="1497" name="Google Shape;1497;gc97bf61353_0_3616"/>
          <p:cNvSpPr/>
          <p:nvPr/>
        </p:nvSpPr>
        <p:spPr>
          <a:xfrm>
            <a:off x="277091" y="1213004"/>
            <a:ext cx="3920800" cy="4432000"/>
          </a:xfrm>
          <a:prstGeom prst="rect">
            <a:avLst/>
          </a:prstGeom>
          <a:noFill/>
          <a:ln w="19050" cap="flat" cmpd="sng">
            <a:solidFill>
              <a:srgbClr val="999999"/>
            </a:solidFill>
            <a:prstDash val="solid"/>
            <a:round/>
            <a:headEnd type="none" w="sm" len="sm"/>
            <a:tailEnd type="none" w="sm" len="sm"/>
          </a:ln>
        </p:spPr>
        <p:txBody>
          <a:bodyPr spcFirstLastPara="1" wrap="square" lIns="121900" tIns="60933" rIns="121900" bIns="60933" anchor="t" anchorCtr="0">
            <a:noAutofit/>
          </a:bodyPr>
          <a:lstStyle/>
          <a:p>
            <a:r>
              <a:rPr lang="en" sz="1867">
                <a:solidFill>
                  <a:srgbClr val="000000"/>
                </a:solidFill>
                <a:latin typeface="Arial"/>
                <a:ea typeface="Arial"/>
                <a:cs typeface="Arial"/>
                <a:sym typeface="Arial"/>
              </a:rPr>
              <a:t>pipeline {</a:t>
            </a:r>
            <a:endParaRPr sz="2400"/>
          </a:p>
          <a:p>
            <a:r>
              <a:rPr lang="en" sz="1867">
                <a:solidFill>
                  <a:srgbClr val="000000"/>
                </a:solidFill>
                <a:latin typeface="Arial"/>
                <a:ea typeface="Arial"/>
                <a:cs typeface="Arial"/>
                <a:sym typeface="Arial"/>
              </a:rPr>
              <a:t>	agent any </a:t>
            </a:r>
            <a:endParaRPr sz="2400"/>
          </a:p>
          <a:p>
            <a:r>
              <a:rPr lang="en" sz="1867">
                <a:solidFill>
                  <a:srgbClr val="000000"/>
                </a:solidFill>
                <a:latin typeface="Arial"/>
                <a:ea typeface="Arial"/>
                <a:cs typeface="Arial"/>
                <a:sym typeface="Arial"/>
              </a:rPr>
              <a:t>	stages {</a:t>
            </a:r>
            <a:endParaRPr sz="2400"/>
          </a:p>
          <a:p>
            <a:r>
              <a:rPr lang="en" sz="1867">
                <a:solidFill>
                  <a:srgbClr val="000000"/>
                </a:solidFill>
                <a:latin typeface="Arial"/>
                <a:ea typeface="Arial"/>
                <a:cs typeface="Arial"/>
                <a:sym typeface="Arial"/>
              </a:rPr>
              <a:t>stage(‘build code’) {</a:t>
            </a:r>
            <a:endParaRPr sz="2400"/>
          </a:p>
          <a:p>
            <a:r>
              <a:rPr lang="en" sz="1867">
                <a:solidFill>
                  <a:srgbClr val="000000"/>
                </a:solidFill>
                <a:latin typeface="Arial"/>
                <a:ea typeface="Arial"/>
                <a:cs typeface="Arial"/>
                <a:sym typeface="Arial"/>
              </a:rPr>
              <a:t>	steps {</a:t>
            </a:r>
            <a:endParaRPr sz="2400"/>
          </a:p>
          <a:p>
            <a:r>
              <a:rPr lang="en" sz="1867">
                <a:solidFill>
                  <a:srgbClr val="000000"/>
                </a:solidFill>
                <a:latin typeface="Arial"/>
                <a:ea typeface="Arial"/>
                <a:cs typeface="Arial"/>
                <a:sym typeface="Arial"/>
              </a:rPr>
              <a:t>	      /*write steps */</a:t>
            </a:r>
            <a:endParaRPr sz="2400"/>
          </a:p>
          <a:p>
            <a:r>
              <a:rPr lang="en" sz="1867">
                <a:solidFill>
                  <a:srgbClr val="000000"/>
                </a:solidFill>
                <a:latin typeface="Arial"/>
                <a:ea typeface="Arial"/>
                <a:cs typeface="Arial"/>
                <a:sym typeface="Arial"/>
              </a:rPr>
              <a:t>	     }</a:t>
            </a:r>
            <a:endParaRPr sz="1867">
              <a:solidFill>
                <a:srgbClr val="000000"/>
              </a:solidFill>
              <a:latin typeface="Arial"/>
              <a:ea typeface="Arial"/>
              <a:cs typeface="Arial"/>
              <a:sym typeface="Arial"/>
            </a:endParaRPr>
          </a:p>
          <a:p>
            <a:r>
              <a:rPr lang="en" sz="1867">
                <a:solidFill>
                  <a:srgbClr val="000000"/>
                </a:solidFill>
                <a:latin typeface="Arial"/>
                <a:ea typeface="Arial"/>
                <a:cs typeface="Arial"/>
                <a:sym typeface="Arial"/>
              </a:rPr>
              <a:t>	}</a:t>
            </a:r>
            <a:endParaRPr sz="2400"/>
          </a:p>
          <a:p>
            <a:r>
              <a:rPr lang="en" sz="1867">
                <a:solidFill>
                  <a:srgbClr val="000000"/>
                </a:solidFill>
                <a:latin typeface="Arial"/>
                <a:ea typeface="Arial"/>
                <a:cs typeface="Arial"/>
                <a:sym typeface="Arial"/>
              </a:rPr>
              <a:t>	stage (‘test’) {</a:t>
            </a:r>
            <a:endParaRPr sz="2400"/>
          </a:p>
          <a:p>
            <a:r>
              <a:rPr lang="en" sz="1867">
                <a:solidFill>
                  <a:srgbClr val="000000"/>
                </a:solidFill>
                <a:latin typeface="Arial"/>
                <a:ea typeface="Arial"/>
                <a:cs typeface="Arial"/>
                <a:sym typeface="Arial"/>
              </a:rPr>
              <a:t>	steps {</a:t>
            </a:r>
            <a:endParaRPr sz="2400"/>
          </a:p>
          <a:p>
            <a:r>
              <a:rPr lang="en" sz="1867">
                <a:solidFill>
                  <a:srgbClr val="000000"/>
                </a:solidFill>
                <a:latin typeface="Arial"/>
                <a:ea typeface="Arial"/>
                <a:cs typeface="Arial"/>
                <a:sym typeface="Arial"/>
              </a:rPr>
              <a:t>	       /*write steps */</a:t>
            </a:r>
            <a:endParaRPr sz="2400"/>
          </a:p>
          <a:p>
            <a:r>
              <a:rPr lang="en" sz="1867">
                <a:solidFill>
                  <a:srgbClr val="000000"/>
                </a:solidFill>
                <a:latin typeface="Arial"/>
                <a:ea typeface="Arial"/>
                <a:cs typeface="Arial"/>
                <a:sym typeface="Arial"/>
              </a:rPr>
              <a:t>	     }</a:t>
            </a:r>
            <a:endParaRPr sz="1867">
              <a:solidFill>
                <a:srgbClr val="000000"/>
              </a:solidFill>
              <a:latin typeface="Arial"/>
              <a:ea typeface="Arial"/>
              <a:cs typeface="Arial"/>
              <a:sym typeface="Arial"/>
            </a:endParaRPr>
          </a:p>
          <a:p>
            <a:r>
              <a:rPr lang="en" sz="1867">
                <a:solidFill>
                  <a:srgbClr val="000000"/>
                </a:solidFill>
                <a:latin typeface="Arial"/>
                <a:ea typeface="Arial"/>
                <a:cs typeface="Arial"/>
                <a:sym typeface="Arial"/>
              </a:rPr>
              <a:t>	}</a:t>
            </a:r>
            <a:endParaRPr sz="2400"/>
          </a:p>
          <a:p>
            <a:r>
              <a:rPr lang="en" sz="1867">
                <a:solidFill>
                  <a:srgbClr val="000000"/>
                </a:solidFill>
                <a:latin typeface="Arial"/>
                <a:ea typeface="Arial"/>
                <a:cs typeface="Arial"/>
                <a:sym typeface="Arial"/>
              </a:rPr>
              <a:t>       }</a:t>
            </a:r>
            <a:endParaRPr sz="1867">
              <a:solidFill>
                <a:srgbClr val="000000"/>
              </a:solidFill>
              <a:latin typeface="Arial"/>
              <a:ea typeface="Arial"/>
              <a:cs typeface="Arial"/>
              <a:sym typeface="Arial"/>
            </a:endParaRPr>
          </a:p>
          <a:p>
            <a:r>
              <a:rPr lang="en" sz="1867">
                <a:solidFill>
                  <a:srgbClr val="000000"/>
                </a:solidFill>
                <a:latin typeface="Arial"/>
                <a:ea typeface="Arial"/>
                <a:cs typeface="Arial"/>
                <a:sym typeface="Arial"/>
              </a:rPr>
              <a:t>}</a:t>
            </a:r>
            <a:endParaRPr sz="2400"/>
          </a:p>
        </p:txBody>
      </p:sp>
      <p:sp>
        <p:nvSpPr>
          <p:cNvPr id="1498" name="Google Shape;1498;gc97bf61353_0_3616"/>
          <p:cNvSpPr/>
          <p:nvPr/>
        </p:nvSpPr>
        <p:spPr>
          <a:xfrm>
            <a:off x="6511636" y="1298537"/>
            <a:ext cx="3754400" cy="2421200"/>
          </a:xfrm>
          <a:prstGeom prst="rect">
            <a:avLst/>
          </a:prstGeom>
          <a:noFill/>
          <a:ln w="19050" cap="flat" cmpd="sng">
            <a:solidFill>
              <a:srgbClr val="999999"/>
            </a:solidFill>
            <a:prstDash val="solid"/>
            <a:round/>
            <a:headEnd type="none" w="sm" len="sm"/>
            <a:tailEnd type="none" w="sm" len="sm"/>
          </a:ln>
        </p:spPr>
        <p:txBody>
          <a:bodyPr spcFirstLastPara="1" wrap="square" lIns="121900" tIns="60933" rIns="121900" bIns="60933" anchor="t" anchorCtr="0">
            <a:noAutofit/>
          </a:bodyPr>
          <a:lstStyle/>
          <a:p>
            <a:r>
              <a:rPr lang="en" sz="1867">
                <a:solidFill>
                  <a:srgbClr val="000000"/>
                </a:solidFill>
                <a:latin typeface="Arial"/>
                <a:ea typeface="Arial"/>
                <a:cs typeface="Arial"/>
                <a:sym typeface="Arial"/>
              </a:rPr>
              <a:t>node {</a:t>
            </a:r>
            <a:endParaRPr sz="2400"/>
          </a:p>
          <a:p>
            <a:r>
              <a:rPr lang="en" sz="1867">
                <a:solidFill>
                  <a:srgbClr val="000000"/>
                </a:solidFill>
                <a:latin typeface="Arial"/>
                <a:ea typeface="Arial"/>
                <a:cs typeface="Arial"/>
                <a:sym typeface="Arial"/>
              </a:rPr>
              <a:t>	stage (‘build code’ {</a:t>
            </a:r>
            <a:endParaRPr sz="2400"/>
          </a:p>
          <a:p>
            <a:r>
              <a:rPr lang="en" sz="1867">
                <a:solidFill>
                  <a:srgbClr val="000000"/>
                </a:solidFill>
                <a:latin typeface="Arial"/>
                <a:ea typeface="Arial"/>
                <a:cs typeface="Arial"/>
                <a:sym typeface="Arial"/>
              </a:rPr>
              <a:t>                         /*write steps */</a:t>
            </a:r>
            <a:endParaRPr sz="1867">
              <a:solidFill>
                <a:srgbClr val="000000"/>
              </a:solidFill>
              <a:latin typeface="Arial"/>
              <a:ea typeface="Arial"/>
              <a:cs typeface="Arial"/>
              <a:sym typeface="Arial"/>
            </a:endParaRPr>
          </a:p>
          <a:p>
            <a:r>
              <a:rPr lang="en" sz="1867">
                <a:solidFill>
                  <a:srgbClr val="000000"/>
                </a:solidFill>
                <a:latin typeface="Arial"/>
                <a:ea typeface="Arial"/>
                <a:cs typeface="Arial"/>
                <a:sym typeface="Arial"/>
              </a:rPr>
              <a:t>	    }</a:t>
            </a:r>
            <a:endParaRPr sz="1867">
              <a:solidFill>
                <a:srgbClr val="000000"/>
              </a:solidFill>
              <a:latin typeface="Arial"/>
              <a:ea typeface="Arial"/>
              <a:cs typeface="Arial"/>
              <a:sym typeface="Arial"/>
            </a:endParaRPr>
          </a:p>
          <a:p>
            <a:r>
              <a:rPr lang="en" sz="1867">
                <a:solidFill>
                  <a:srgbClr val="000000"/>
                </a:solidFill>
                <a:latin typeface="Arial"/>
                <a:ea typeface="Arial"/>
                <a:cs typeface="Arial"/>
                <a:sym typeface="Arial"/>
              </a:rPr>
              <a:t>	stage (‘test’) {</a:t>
            </a:r>
            <a:endParaRPr sz="2400"/>
          </a:p>
          <a:p>
            <a:r>
              <a:rPr lang="en" sz="1867">
                <a:solidFill>
                  <a:srgbClr val="000000"/>
                </a:solidFill>
                <a:latin typeface="Arial"/>
                <a:ea typeface="Arial"/>
                <a:cs typeface="Arial"/>
                <a:sym typeface="Arial"/>
              </a:rPr>
              <a:t>	       /*write steps */</a:t>
            </a:r>
            <a:endParaRPr sz="2400"/>
          </a:p>
          <a:p>
            <a:r>
              <a:rPr lang="en" sz="1867">
                <a:solidFill>
                  <a:srgbClr val="000000"/>
                </a:solidFill>
                <a:latin typeface="Arial"/>
                <a:ea typeface="Arial"/>
                <a:cs typeface="Arial"/>
                <a:sym typeface="Arial"/>
              </a:rPr>
              <a:t>	    }</a:t>
            </a:r>
            <a:endParaRPr sz="1867">
              <a:solidFill>
                <a:srgbClr val="000000"/>
              </a:solidFill>
              <a:latin typeface="Arial"/>
              <a:ea typeface="Arial"/>
              <a:cs typeface="Arial"/>
              <a:sym typeface="Arial"/>
            </a:endParaRPr>
          </a:p>
          <a:p>
            <a:r>
              <a:rPr lang="en" sz="1867">
                <a:solidFill>
                  <a:srgbClr val="000000"/>
                </a:solidFill>
                <a:latin typeface="Arial"/>
                <a:ea typeface="Arial"/>
                <a:cs typeface="Arial"/>
                <a:sym typeface="Arial"/>
              </a:rPr>
              <a:t>}</a:t>
            </a:r>
            <a:endParaRPr sz="2400"/>
          </a:p>
        </p:txBody>
      </p:sp>
      <p:sp>
        <p:nvSpPr>
          <p:cNvPr id="1499" name="Google Shape;1499;gc97bf61353_0_3616"/>
          <p:cNvSpPr/>
          <p:nvPr/>
        </p:nvSpPr>
        <p:spPr>
          <a:xfrm>
            <a:off x="4554385" y="5054296"/>
            <a:ext cx="7329200" cy="1272000"/>
          </a:xfrm>
          <a:prstGeom prst="rect">
            <a:avLst/>
          </a:prstGeom>
          <a:noFill/>
          <a:ln w="9525" cap="flat" cmpd="sng">
            <a:solidFill>
              <a:srgbClr val="002060"/>
            </a:solidFill>
            <a:prstDash val="solid"/>
            <a:round/>
            <a:headEnd type="none" w="sm" len="sm"/>
            <a:tailEnd type="none" w="sm" len="sm"/>
          </a:ln>
        </p:spPr>
        <p:txBody>
          <a:bodyPr spcFirstLastPara="1" wrap="square" lIns="121900" tIns="60933" rIns="121900" bIns="60933" anchor="t" anchorCtr="0">
            <a:noAutofit/>
          </a:bodyPr>
          <a:lstStyle/>
          <a:p>
            <a:r>
              <a:rPr lang="en" sz="1867" b="1">
                <a:solidFill>
                  <a:srgbClr val="000000"/>
                </a:solidFill>
                <a:latin typeface="Arial"/>
                <a:ea typeface="Arial"/>
                <a:cs typeface="Arial"/>
                <a:sym typeface="Arial"/>
              </a:rPr>
              <a:t>Pipeline</a:t>
            </a:r>
            <a:r>
              <a:rPr lang="en" sz="1867">
                <a:solidFill>
                  <a:srgbClr val="000000"/>
                </a:solidFill>
                <a:latin typeface="Arial"/>
                <a:ea typeface="Arial"/>
                <a:cs typeface="Arial"/>
                <a:sym typeface="Arial"/>
              </a:rPr>
              <a:t> – contains all the script content</a:t>
            </a:r>
            <a:endParaRPr sz="2400"/>
          </a:p>
          <a:p>
            <a:r>
              <a:rPr lang="en" sz="1867" b="1">
                <a:solidFill>
                  <a:srgbClr val="000000"/>
                </a:solidFill>
                <a:latin typeface="Arial"/>
                <a:ea typeface="Arial"/>
                <a:cs typeface="Arial"/>
                <a:sym typeface="Arial"/>
              </a:rPr>
              <a:t>Agent and Node </a:t>
            </a:r>
            <a:r>
              <a:rPr lang="en" sz="1867">
                <a:solidFill>
                  <a:srgbClr val="000000"/>
                </a:solidFill>
                <a:latin typeface="Arial"/>
                <a:ea typeface="Arial"/>
                <a:cs typeface="Arial"/>
                <a:sym typeface="Arial"/>
              </a:rPr>
              <a:t>– defines the agent where the pipeline will run</a:t>
            </a:r>
            <a:endParaRPr sz="2400"/>
          </a:p>
          <a:p>
            <a:r>
              <a:rPr lang="en" sz="1867" b="1">
                <a:solidFill>
                  <a:srgbClr val="000000"/>
                </a:solidFill>
                <a:latin typeface="Arial"/>
                <a:ea typeface="Arial"/>
                <a:cs typeface="Arial"/>
                <a:sym typeface="Arial"/>
              </a:rPr>
              <a:t>Stages</a:t>
            </a:r>
            <a:r>
              <a:rPr lang="en" sz="1867">
                <a:solidFill>
                  <a:srgbClr val="000000"/>
                </a:solidFill>
                <a:latin typeface="Arial"/>
                <a:ea typeface="Arial"/>
                <a:cs typeface="Arial"/>
                <a:sym typeface="Arial"/>
              </a:rPr>
              <a:t> – contains all the stages</a:t>
            </a:r>
            <a:endParaRPr sz="2400"/>
          </a:p>
          <a:p>
            <a:r>
              <a:rPr lang="en" sz="1867" b="1">
                <a:solidFill>
                  <a:srgbClr val="000000"/>
                </a:solidFill>
                <a:latin typeface="Arial"/>
                <a:ea typeface="Arial"/>
                <a:cs typeface="Arial"/>
                <a:sym typeface="Arial"/>
              </a:rPr>
              <a:t>Steps</a:t>
            </a:r>
            <a:r>
              <a:rPr lang="en" sz="1867">
                <a:solidFill>
                  <a:srgbClr val="000000"/>
                </a:solidFill>
                <a:latin typeface="Arial"/>
                <a:ea typeface="Arial"/>
                <a:cs typeface="Arial"/>
                <a:sym typeface="Arial"/>
              </a:rPr>
              <a:t> – way to execute various jobs</a:t>
            </a:r>
            <a:endParaRPr sz="2400"/>
          </a:p>
        </p:txBody>
      </p:sp>
      <p:sp>
        <p:nvSpPr>
          <p:cNvPr id="1500" name="Google Shape;1500;gc97bf61353_0_3616"/>
          <p:cNvSpPr txBox="1"/>
          <p:nvPr/>
        </p:nvSpPr>
        <p:spPr>
          <a:xfrm>
            <a:off x="263737" y="5645004"/>
            <a:ext cx="3934154" cy="615513"/>
          </a:xfrm>
          <a:prstGeom prst="rect">
            <a:avLst/>
          </a:prstGeom>
          <a:noFill/>
          <a:ln>
            <a:noFill/>
          </a:ln>
        </p:spPr>
        <p:txBody>
          <a:bodyPr spcFirstLastPara="1" wrap="square" lIns="121900" tIns="121900" rIns="121900" bIns="121900" anchor="t" anchorCtr="0">
            <a:spAutoFit/>
          </a:bodyPr>
          <a:lstStyle/>
          <a:p>
            <a:pPr>
              <a:buClr>
                <a:schemeClr val="dk1"/>
              </a:buClr>
            </a:pPr>
            <a:r>
              <a:rPr lang="en" sz="2400" b="1" dirty="0">
                <a:solidFill>
                  <a:schemeClr val="dk1"/>
                </a:solidFill>
              </a:rPr>
              <a:t>Declarative Pipeline Script</a:t>
            </a:r>
            <a:endParaRPr sz="2400" dirty="0"/>
          </a:p>
        </p:txBody>
      </p:sp>
      <p:sp>
        <p:nvSpPr>
          <p:cNvPr id="1501" name="Google Shape;1501;gc97bf61353_0_3616"/>
          <p:cNvSpPr txBox="1"/>
          <p:nvPr/>
        </p:nvSpPr>
        <p:spPr>
          <a:xfrm>
            <a:off x="6826267" y="3794168"/>
            <a:ext cx="3662000" cy="615513"/>
          </a:xfrm>
          <a:prstGeom prst="rect">
            <a:avLst/>
          </a:prstGeom>
          <a:noFill/>
          <a:ln>
            <a:noFill/>
          </a:ln>
        </p:spPr>
        <p:txBody>
          <a:bodyPr spcFirstLastPara="1" wrap="square" lIns="121900" tIns="121900" rIns="121900" bIns="121900" anchor="t" anchorCtr="0">
            <a:spAutoFit/>
          </a:bodyPr>
          <a:lstStyle/>
          <a:p>
            <a:r>
              <a:rPr lang="en" sz="2400" b="1">
                <a:solidFill>
                  <a:schemeClr val="dk1"/>
                </a:solidFill>
              </a:rPr>
              <a:t>Scripted Pipeline Script</a:t>
            </a:r>
            <a:endParaRPr sz="2400"/>
          </a:p>
        </p:txBody>
      </p:sp>
    </p:spTree>
    <p:extLst>
      <p:ext uri="{BB962C8B-B14F-4D97-AF65-F5344CB8AC3E}">
        <p14:creationId xmlns:p14="http://schemas.microsoft.com/office/powerpoint/2010/main" val="657406911"/>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505"/>
        <p:cNvGrpSpPr/>
        <p:nvPr/>
      </p:nvGrpSpPr>
      <p:grpSpPr>
        <a:xfrm>
          <a:off x="0" y="0"/>
          <a:ext cx="0" cy="0"/>
          <a:chOff x="0" y="0"/>
          <a:chExt cx="0" cy="0"/>
        </a:xfrm>
      </p:grpSpPr>
      <p:sp>
        <p:nvSpPr>
          <p:cNvPr id="1506" name="Google Shape;1506;gc97bf61353_0_3626"/>
          <p:cNvSpPr/>
          <p:nvPr/>
        </p:nvSpPr>
        <p:spPr>
          <a:xfrm>
            <a:off x="102687" y="956085"/>
            <a:ext cx="11993421" cy="5765465"/>
          </a:xfrm>
          <a:prstGeom prst="rect">
            <a:avLst/>
          </a:prstGeom>
          <a:noFill/>
          <a:ln>
            <a:noFill/>
          </a:ln>
        </p:spPr>
        <p:txBody>
          <a:bodyPr spcFirstLastPara="1" wrap="square" lIns="121900" tIns="60933" rIns="121900" bIns="60933" anchor="t" anchorCtr="0">
            <a:noAutofit/>
          </a:bodyPr>
          <a:lstStyle/>
          <a:p>
            <a:pPr marL="152396">
              <a:buSzPts val="1800"/>
            </a:pPr>
            <a:r>
              <a:rPr lang="en-US" sz="3000" dirty="0"/>
              <a:t>Directive allows you to define a list of parameters to be used in the script. Parameters should be provided once the pipeline is triggered.</a:t>
            </a:r>
          </a:p>
          <a:p>
            <a:pPr marL="609585" indent="-457189">
              <a:buSzPts val="1800"/>
              <a:buChar char="●"/>
            </a:pPr>
            <a:endParaRPr lang="en" sz="3000" b="1" dirty="0">
              <a:solidFill>
                <a:srgbClr val="000000"/>
              </a:solidFill>
              <a:sym typeface="Arial"/>
            </a:endParaRPr>
          </a:p>
          <a:p>
            <a:pPr marL="609585" indent="-457189">
              <a:buSzPts val="1800"/>
              <a:buChar char="●"/>
            </a:pPr>
            <a:r>
              <a:rPr lang="en" sz="3000" b="1" dirty="0">
                <a:solidFill>
                  <a:srgbClr val="000000"/>
                </a:solidFill>
                <a:sym typeface="Arial"/>
              </a:rPr>
              <a:t>Environment</a:t>
            </a:r>
            <a:r>
              <a:rPr lang="en" sz="3000" dirty="0">
                <a:solidFill>
                  <a:srgbClr val="000000"/>
                </a:solidFill>
                <a:sym typeface="Arial"/>
              </a:rPr>
              <a:t> </a:t>
            </a:r>
            <a:r>
              <a:rPr lang="en" sz="3000" dirty="0">
                <a:solidFill>
                  <a:schemeClr val="dk1"/>
                </a:solidFill>
              </a:rPr>
              <a:t>–</a:t>
            </a:r>
            <a:r>
              <a:rPr lang="en" sz="3000" dirty="0">
                <a:solidFill>
                  <a:srgbClr val="000000"/>
                </a:solidFill>
                <a:sym typeface="Arial"/>
              </a:rPr>
              <a:t> </a:t>
            </a:r>
            <a:r>
              <a:rPr lang="en" sz="3000" dirty="0">
                <a:solidFill>
                  <a:srgbClr val="000000"/>
                </a:solidFil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
                  </a:ext>
                </a:extLst>
              </a:rPr>
              <a:t>defined as environment</a:t>
            </a:r>
            <a:r>
              <a:rPr lang="en" sz="3000" dirty="0">
                <a:solidFill>
                  <a:srgbClr val="000000"/>
                </a:solidFill>
                <a:sym typeface="Arial"/>
              </a:rPr>
              <a:t> variables</a:t>
            </a:r>
            <a:endParaRPr sz="3000" dirty="0"/>
          </a:p>
          <a:p>
            <a:pPr marL="609585" indent="-457189">
              <a:buSzPts val="1800"/>
              <a:buChar char="●"/>
            </a:pPr>
            <a:r>
              <a:rPr lang="en" sz="3000" b="1" dirty="0" smtClean="0">
                <a:solidFill>
                  <a:srgbClr val="000000"/>
                </a:solidFill>
                <a:sym typeface="Arial"/>
              </a:rPr>
              <a:t>Input</a:t>
            </a:r>
            <a:r>
              <a:rPr lang="en" sz="3000" dirty="0" smtClean="0">
                <a:solidFill>
                  <a:srgbClr val="000000"/>
                </a:solidFill>
                <a:sym typeface="Arial"/>
              </a:rPr>
              <a:t> </a:t>
            </a:r>
            <a:r>
              <a:rPr lang="en" sz="3000" dirty="0">
                <a:solidFill>
                  <a:schemeClr val="dk1"/>
                </a:solidFill>
              </a:rPr>
              <a:t>–</a:t>
            </a:r>
            <a:r>
              <a:rPr lang="en" sz="3000" dirty="0">
                <a:solidFill>
                  <a:srgbClr val="000000"/>
                </a:solidFill>
                <a:sym typeface="Arial"/>
              </a:rPr>
              <a:t> prompt for input</a:t>
            </a:r>
            <a:endParaRPr sz="3000" dirty="0"/>
          </a:p>
          <a:p>
            <a:pPr marL="609585" indent="-457189">
              <a:buSzPts val="1800"/>
              <a:buChar char="●"/>
            </a:pPr>
            <a:r>
              <a:rPr lang="en" sz="3000" b="1" dirty="0" smtClean="0">
                <a:solidFill>
                  <a:srgbClr val="000000"/>
                </a:solidFill>
                <a:sym typeface="Arial"/>
              </a:rPr>
              <a:t>Options</a:t>
            </a:r>
            <a:r>
              <a:rPr lang="en" sz="3000" dirty="0" smtClean="0">
                <a:solidFill>
                  <a:srgbClr val="000000"/>
                </a:solidFill>
                <a:sym typeface="Arial"/>
              </a:rPr>
              <a:t> </a:t>
            </a:r>
            <a:r>
              <a:rPr lang="en" sz="3000" dirty="0">
                <a:solidFill>
                  <a:srgbClr val="000000"/>
                </a:solidFill>
                <a:sym typeface="Arial"/>
              </a:rPr>
              <a:t>– configure pipeline</a:t>
            </a:r>
            <a:r>
              <a:rPr lang="en" sz="3000" dirty="0"/>
              <a:t>-</a:t>
            </a:r>
            <a:r>
              <a:rPr lang="en" sz="3000" dirty="0">
                <a:solidFill>
                  <a:srgbClr val="000000"/>
                </a:solidFill>
                <a:sym typeface="Arial"/>
              </a:rPr>
              <a:t>specific options like retry, timeout, etc.</a:t>
            </a:r>
            <a:endParaRPr sz="3000" dirty="0"/>
          </a:p>
          <a:p>
            <a:pPr marL="609585" indent="-457189">
              <a:buSzPts val="1800"/>
              <a:buChar char="●"/>
            </a:pPr>
            <a:r>
              <a:rPr lang="en" sz="3000" b="1" dirty="0" smtClean="0">
                <a:solidFill>
                  <a:srgbClr val="000000"/>
                </a:solidFill>
                <a:sym typeface="Arial"/>
              </a:rPr>
              <a:t>Parallel </a:t>
            </a:r>
            <a:r>
              <a:rPr lang="en" sz="3000" dirty="0">
                <a:solidFill>
                  <a:schemeClr val="dk1"/>
                </a:solidFill>
              </a:rPr>
              <a:t>–</a:t>
            </a:r>
            <a:r>
              <a:rPr lang="en" sz="3000" b="1" dirty="0">
                <a:solidFill>
                  <a:srgbClr val="000000"/>
                </a:solidFill>
                <a:sym typeface="Arial"/>
              </a:rPr>
              <a:t> </a:t>
            </a:r>
            <a:r>
              <a:rPr lang="en" sz="3000" dirty="0">
                <a:solidFill>
                  <a:srgbClr val="000000"/>
                </a:solidFill>
                <a:sym typeface="Arial"/>
              </a:rPr>
              <a:t>list of nested stages to be run in parallel</a:t>
            </a:r>
            <a:endParaRPr sz="3000" b="1" dirty="0">
              <a:solidFill>
                <a:srgbClr val="000000"/>
              </a:solidFill>
              <a:sym typeface="Arial"/>
            </a:endParaRPr>
          </a:p>
          <a:p>
            <a:pPr marL="609585" indent="-457189">
              <a:buSzPts val="1800"/>
              <a:buChar char="●"/>
            </a:pPr>
            <a:r>
              <a:rPr lang="en" sz="3000" b="1" dirty="0" smtClean="0">
                <a:solidFill>
                  <a:srgbClr val="000000"/>
                </a:solidFill>
                <a:sym typeface="Arial"/>
              </a:rPr>
              <a:t>Parameters </a:t>
            </a:r>
            <a:r>
              <a:rPr lang="en" sz="3000" dirty="0">
                <a:solidFill>
                  <a:schemeClr val="dk1"/>
                </a:solidFill>
              </a:rPr>
              <a:t>–</a:t>
            </a:r>
            <a:r>
              <a:rPr lang="en" sz="3000" b="1" dirty="0">
                <a:solidFill>
                  <a:srgbClr val="000000"/>
                </a:solidFill>
                <a:sym typeface="Arial"/>
              </a:rPr>
              <a:t> </a:t>
            </a:r>
            <a:r>
              <a:rPr lang="en" sz="3000" dirty="0">
                <a:solidFill>
                  <a:srgbClr val="000000"/>
                </a:solidFill>
                <a:sym typeface="Arial"/>
              </a:rPr>
              <a:t>list of parameters to provide when triggering the Pipeline (e</a:t>
            </a:r>
            <a:r>
              <a:rPr lang="en" sz="3000" dirty="0"/>
              <a:t>.g.,</a:t>
            </a:r>
            <a:r>
              <a:rPr lang="en" sz="3000" dirty="0">
                <a:solidFill>
                  <a:srgbClr val="000000"/>
                </a:solidFill>
                <a:sym typeface="Arial"/>
              </a:rPr>
              <a:t> string, password)</a:t>
            </a:r>
            <a:endParaRPr sz="3000" b="1" dirty="0">
              <a:solidFill>
                <a:srgbClr val="000000"/>
              </a:solidFill>
              <a:sym typeface="Arial"/>
            </a:endParaRPr>
          </a:p>
          <a:p>
            <a:pPr marL="609585" indent="-457189">
              <a:buSzPts val="1800"/>
              <a:buChar char="●"/>
            </a:pPr>
            <a:r>
              <a:rPr lang="en" sz="3000" b="1" dirty="0" smtClean="0">
                <a:solidFill>
                  <a:srgbClr val="000000"/>
                </a:solidFill>
                <a:sym typeface="Arial"/>
              </a:rPr>
              <a:t>Post </a:t>
            </a:r>
            <a:r>
              <a:rPr lang="en" sz="3000" dirty="0">
                <a:solidFill>
                  <a:schemeClr val="dk1"/>
                </a:solidFill>
              </a:rPr>
              <a:t>–</a:t>
            </a:r>
            <a:r>
              <a:rPr lang="en" sz="3000" b="1" dirty="0">
                <a:solidFill>
                  <a:srgbClr val="000000"/>
                </a:solidFill>
                <a:sym typeface="Arial"/>
              </a:rPr>
              <a:t> </a:t>
            </a:r>
            <a:r>
              <a:rPr lang="en" sz="3000" dirty="0">
                <a:solidFill>
                  <a:srgbClr val="000000"/>
                </a:solidFill>
                <a:sym typeface="Arial"/>
              </a:rPr>
              <a:t>run at the end of a Pipeline’s execution (</a:t>
            </a:r>
            <a:r>
              <a:rPr lang="en" sz="3000" dirty="0">
                <a:solidFill>
                  <a:schemeClr val="dk1"/>
                </a:solidFill>
              </a:rPr>
              <a:t>e.g.,</a:t>
            </a:r>
            <a:r>
              <a:rPr lang="en" sz="3000" dirty="0">
                <a:solidFill>
                  <a:srgbClr val="000000"/>
                </a:solidFill>
                <a:sym typeface="Arial"/>
              </a:rPr>
              <a:t> add some notification or other end of Pipeline tasks)</a:t>
            </a:r>
            <a:endParaRPr sz="3000" b="1" dirty="0">
              <a:solidFill>
                <a:srgbClr val="000000"/>
              </a:solidFill>
              <a:sym typeface="Arial"/>
            </a:endParaRPr>
          </a:p>
        </p:txBody>
      </p:sp>
      <p:sp>
        <p:nvSpPr>
          <p:cNvPr id="1507" name="Google Shape;1507;gc97bf61353_0_3626"/>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126</a:t>
            </a:fld>
            <a:endParaRPr/>
          </a:p>
        </p:txBody>
      </p:sp>
      <p:sp>
        <p:nvSpPr>
          <p:cNvPr id="1508" name="Google Shape;1508;gc97bf61353_0_3626"/>
          <p:cNvSpPr txBox="1">
            <a:spLocks noGrp="1"/>
          </p:cNvSpPr>
          <p:nvPr>
            <p:ph type="title"/>
          </p:nvPr>
        </p:nvSpPr>
        <p:spPr>
          <a:xfrm>
            <a:off x="422239" y="162621"/>
            <a:ext cx="9483600" cy="510000"/>
          </a:xfrm>
          <a:prstGeom prst="rect">
            <a:avLst/>
          </a:prstGeom>
          <a:noFill/>
          <a:ln>
            <a:noFill/>
          </a:ln>
        </p:spPr>
        <p:txBody>
          <a:bodyPr spcFirstLastPara="1" vert="horz" wrap="square" lIns="121900" tIns="60933" rIns="121900" bIns="60933" rtlCol="0" anchor="ctr" anchorCtr="0">
            <a:noAutofit/>
          </a:bodyPr>
          <a:lstStyle/>
          <a:p>
            <a:r>
              <a:rPr lang="en"/>
              <a:t>Pipeline Directives</a:t>
            </a:r>
            <a:endParaRPr/>
          </a:p>
        </p:txBody>
      </p:sp>
    </p:spTree>
    <p:extLst>
      <p:ext uri="{BB962C8B-B14F-4D97-AF65-F5344CB8AC3E}">
        <p14:creationId xmlns:p14="http://schemas.microsoft.com/office/powerpoint/2010/main" val="81451932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512"/>
        <p:cNvGrpSpPr/>
        <p:nvPr/>
      </p:nvGrpSpPr>
      <p:grpSpPr>
        <a:xfrm>
          <a:off x="0" y="0"/>
          <a:ext cx="0" cy="0"/>
          <a:chOff x="0" y="0"/>
          <a:chExt cx="0" cy="0"/>
        </a:xfrm>
      </p:grpSpPr>
      <p:sp>
        <p:nvSpPr>
          <p:cNvPr id="1513" name="Google Shape;1513;gcd1a4ebb9d_0_49"/>
          <p:cNvSpPr/>
          <p:nvPr/>
        </p:nvSpPr>
        <p:spPr>
          <a:xfrm>
            <a:off x="422233" y="1017367"/>
            <a:ext cx="11150800" cy="5554800"/>
          </a:xfrm>
          <a:prstGeom prst="rect">
            <a:avLst/>
          </a:prstGeom>
          <a:noFill/>
          <a:ln>
            <a:noFill/>
          </a:ln>
        </p:spPr>
        <p:txBody>
          <a:bodyPr spcFirstLastPara="1" wrap="square" lIns="121900" tIns="60933" rIns="121900" bIns="60933" anchor="t" anchorCtr="0">
            <a:noAutofit/>
          </a:bodyPr>
          <a:lstStyle/>
          <a:p>
            <a:pPr marL="380990" indent="-262460">
              <a:buClr>
                <a:srgbClr val="000000"/>
              </a:buClr>
              <a:buSzPts val="1400"/>
            </a:pPr>
            <a:endParaRPr sz="2400" b="1">
              <a:solidFill>
                <a:srgbClr val="000000"/>
              </a:solidFill>
              <a:latin typeface="Arial"/>
              <a:ea typeface="Arial"/>
              <a:cs typeface="Arial"/>
              <a:sym typeface="Arial"/>
            </a:endParaRPr>
          </a:p>
          <a:p>
            <a:pPr marL="609585" indent="-457189">
              <a:buSzPts val="1800"/>
              <a:buChar char="●"/>
            </a:pPr>
            <a:r>
              <a:rPr lang="en" sz="2400" b="1">
                <a:solidFill>
                  <a:srgbClr val="000000"/>
                </a:solidFill>
                <a:latin typeface="Arial"/>
                <a:ea typeface="Arial"/>
                <a:cs typeface="Arial"/>
                <a:sym typeface="Arial"/>
              </a:rPr>
              <a:t>Tools </a:t>
            </a:r>
            <a:r>
              <a:rPr lang="en" sz="2400">
                <a:solidFill>
                  <a:schemeClr val="dk1"/>
                </a:solidFill>
              </a:rPr>
              <a:t>–</a:t>
            </a:r>
            <a:r>
              <a:rPr lang="en" sz="2400">
                <a:solidFill>
                  <a:srgbClr val="000000"/>
                </a:solidFill>
                <a:latin typeface="Arial"/>
                <a:ea typeface="Arial"/>
                <a:cs typeface="Arial"/>
                <a:sym typeface="Arial"/>
              </a:rPr>
              <a:t> defining tools or packages to auto-install and put on the PATH (</a:t>
            </a:r>
            <a:r>
              <a:rPr lang="en" sz="2400">
                <a:solidFill>
                  <a:schemeClr val="dk1"/>
                </a:solidFill>
              </a:rPr>
              <a:t>e.g.,</a:t>
            </a:r>
            <a:r>
              <a:rPr lang="en" sz="2400">
                <a:solidFill>
                  <a:srgbClr val="000000"/>
                </a:solidFill>
                <a:latin typeface="Arial"/>
                <a:ea typeface="Arial"/>
                <a:cs typeface="Arial"/>
                <a:sym typeface="Arial"/>
              </a:rPr>
              <a:t> maven. Jdk, gradle) </a:t>
            </a:r>
            <a:endParaRPr sz="2400"/>
          </a:p>
          <a:p>
            <a:pPr marL="380990" indent="-262460">
              <a:buClr>
                <a:srgbClr val="000000"/>
              </a:buClr>
              <a:buSzPts val="1400"/>
            </a:pPr>
            <a:endParaRPr sz="2400">
              <a:solidFill>
                <a:srgbClr val="000000"/>
              </a:solidFill>
              <a:latin typeface="Arial"/>
              <a:ea typeface="Arial"/>
              <a:cs typeface="Arial"/>
              <a:sym typeface="Arial"/>
            </a:endParaRPr>
          </a:p>
          <a:p>
            <a:pPr marL="609585" indent="-457189">
              <a:buSzPts val="1800"/>
              <a:buChar char="●"/>
            </a:pPr>
            <a:r>
              <a:rPr lang="en" sz="2400" b="1">
                <a:solidFill>
                  <a:srgbClr val="000000"/>
                </a:solidFill>
                <a:latin typeface="Arial"/>
                <a:ea typeface="Arial"/>
                <a:cs typeface="Arial"/>
                <a:sym typeface="Arial"/>
              </a:rPr>
              <a:t>Triggers </a:t>
            </a:r>
            <a:r>
              <a:rPr lang="en" sz="2400">
                <a:solidFill>
                  <a:schemeClr val="dk1"/>
                </a:solidFill>
              </a:rPr>
              <a:t>–</a:t>
            </a:r>
            <a:r>
              <a:rPr lang="en" sz="2400" b="1">
                <a:solidFill>
                  <a:srgbClr val="000000"/>
                </a:solidFill>
                <a:latin typeface="Arial"/>
                <a:ea typeface="Arial"/>
                <a:cs typeface="Arial"/>
                <a:sym typeface="Arial"/>
              </a:rPr>
              <a:t> </a:t>
            </a:r>
            <a:r>
              <a:rPr lang="en" sz="2400">
                <a:solidFill>
                  <a:srgbClr val="000000"/>
                </a:solidFill>
              </a:rPr>
              <a:t>determines </a:t>
            </a:r>
            <a:r>
              <a:rPr lang="en" sz="2400">
                <a:solidFill>
                  <a:srgbClr val="000000"/>
                </a:solidFill>
                <a:latin typeface="Arial"/>
                <a:ea typeface="Arial"/>
                <a:cs typeface="Arial"/>
                <a:sym typeface="Arial"/>
              </a:rPr>
              <a:t>how pipelines should be triggered (</a:t>
            </a:r>
            <a:r>
              <a:rPr lang="en" sz="2400">
                <a:solidFill>
                  <a:schemeClr val="dk1"/>
                </a:solidFill>
              </a:rPr>
              <a:t>e.g.,</a:t>
            </a:r>
            <a:r>
              <a:rPr lang="en" sz="2400">
                <a:solidFill>
                  <a:srgbClr val="000000"/>
                </a:solidFill>
                <a:latin typeface="Arial"/>
                <a:ea typeface="Arial"/>
                <a:cs typeface="Arial"/>
                <a:sym typeface="Arial"/>
              </a:rPr>
              <a:t> cron, poll SCM)</a:t>
            </a:r>
            <a:endParaRPr sz="2400" b="1">
              <a:solidFill>
                <a:srgbClr val="000000"/>
              </a:solidFill>
              <a:latin typeface="Arial"/>
              <a:ea typeface="Arial"/>
              <a:cs typeface="Arial"/>
              <a:sym typeface="Arial"/>
            </a:endParaRPr>
          </a:p>
          <a:p>
            <a:pPr marL="380990" indent="-262460">
              <a:buClr>
                <a:srgbClr val="000000"/>
              </a:buClr>
              <a:buSzPts val="1400"/>
            </a:pPr>
            <a:endParaRPr sz="2400">
              <a:solidFill>
                <a:srgbClr val="000000"/>
              </a:solidFill>
              <a:latin typeface="Arial"/>
              <a:ea typeface="Arial"/>
              <a:cs typeface="Arial"/>
              <a:sym typeface="Arial"/>
            </a:endParaRPr>
          </a:p>
          <a:p>
            <a:pPr marL="609585" indent="-457189">
              <a:buSzPts val="1800"/>
              <a:buChar char="●"/>
            </a:pPr>
            <a:r>
              <a:rPr lang="en" sz="2400" b="1">
                <a:solidFill>
                  <a:srgbClr val="000000"/>
                </a:solidFill>
                <a:latin typeface="Arial"/>
                <a:ea typeface="Arial"/>
                <a:cs typeface="Arial"/>
                <a:sym typeface="Arial"/>
              </a:rPr>
              <a:t>When </a:t>
            </a:r>
            <a:r>
              <a:rPr lang="en" sz="2400">
                <a:solidFill>
                  <a:schemeClr val="dk1"/>
                </a:solidFill>
              </a:rPr>
              <a:t>–</a:t>
            </a:r>
            <a:r>
              <a:rPr lang="en" sz="2400" b="1">
                <a:solidFill>
                  <a:srgbClr val="000000"/>
                </a:solidFill>
                <a:latin typeface="Arial"/>
                <a:ea typeface="Arial"/>
                <a:cs typeface="Arial"/>
                <a:sym typeface="Arial"/>
              </a:rPr>
              <a:t> </a:t>
            </a:r>
            <a:r>
              <a:rPr lang="en" sz="2400">
                <a:solidFill>
                  <a:srgbClr val="000000"/>
                </a:solidFill>
                <a:latin typeface="Arial"/>
                <a:ea typeface="Arial"/>
                <a:cs typeface="Arial"/>
                <a:sym typeface="Arial"/>
              </a:rPr>
              <a:t>determine executing stage depending on the given condition</a:t>
            </a:r>
            <a:endParaRPr sz="2400" b="1">
              <a:solidFill>
                <a:srgbClr val="000000"/>
              </a:solidFill>
              <a:latin typeface="Arial"/>
              <a:ea typeface="Arial"/>
              <a:cs typeface="Arial"/>
              <a:sym typeface="Arial"/>
            </a:endParaRPr>
          </a:p>
        </p:txBody>
      </p:sp>
      <p:sp>
        <p:nvSpPr>
          <p:cNvPr id="1514" name="Google Shape;1514;gcd1a4ebb9d_0_49"/>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127</a:t>
            </a:fld>
            <a:endParaRPr/>
          </a:p>
        </p:txBody>
      </p:sp>
      <p:sp>
        <p:nvSpPr>
          <p:cNvPr id="1515" name="Google Shape;1515;gcd1a4ebb9d_0_49"/>
          <p:cNvSpPr txBox="1">
            <a:spLocks noGrp="1"/>
          </p:cNvSpPr>
          <p:nvPr>
            <p:ph type="title"/>
          </p:nvPr>
        </p:nvSpPr>
        <p:spPr>
          <a:xfrm>
            <a:off x="422239" y="162621"/>
            <a:ext cx="9483600" cy="510000"/>
          </a:xfrm>
          <a:prstGeom prst="rect">
            <a:avLst/>
          </a:prstGeom>
          <a:noFill/>
          <a:ln>
            <a:noFill/>
          </a:ln>
        </p:spPr>
        <p:txBody>
          <a:bodyPr spcFirstLastPara="1" vert="horz" wrap="square" lIns="121900" tIns="60933" rIns="121900" bIns="60933" rtlCol="0" anchor="ctr" anchorCtr="0">
            <a:noAutofit/>
          </a:bodyPr>
          <a:lstStyle/>
          <a:p>
            <a:r>
              <a:rPr lang="en"/>
              <a:t>Pipeline Directives</a:t>
            </a:r>
            <a:endParaRPr/>
          </a:p>
        </p:txBody>
      </p:sp>
      <p:sp>
        <p:nvSpPr>
          <p:cNvPr id="2" name="Rectangle 1"/>
          <p:cNvSpPr/>
          <p:nvPr/>
        </p:nvSpPr>
        <p:spPr>
          <a:xfrm>
            <a:off x="422233" y="5347142"/>
            <a:ext cx="9591728" cy="461665"/>
          </a:xfrm>
          <a:prstGeom prst="rect">
            <a:avLst/>
          </a:prstGeom>
        </p:spPr>
        <p:txBody>
          <a:bodyPr wrap="none">
            <a:spAutoFit/>
          </a:bodyPr>
          <a:lstStyle/>
          <a:p>
            <a:r>
              <a:rPr lang="en-US" sz="2400" dirty="0"/>
              <a:t>Jenkins Pipeline Syntax: </a:t>
            </a:r>
            <a:r>
              <a:rPr lang="en-US" sz="2400" dirty="0">
                <a:hlinkClick r:id="rId3"/>
              </a:rPr>
              <a:t>https://www.jenkins.io/doc/book/pipeline/syntax/</a:t>
            </a:r>
            <a:r>
              <a:rPr lang="en-US" sz="2400" dirty="0"/>
              <a:t> </a:t>
            </a:r>
          </a:p>
        </p:txBody>
      </p:sp>
    </p:spTree>
    <p:extLst>
      <p:ext uri="{BB962C8B-B14F-4D97-AF65-F5344CB8AC3E}">
        <p14:creationId xmlns:p14="http://schemas.microsoft.com/office/powerpoint/2010/main" val="143515938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519"/>
        <p:cNvGrpSpPr/>
        <p:nvPr/>
      </p:nvGrpSpPr>
      <p:grpSpPr>
        <a:xfrm>
          <a:off x="0" y="0"/>
          <a:ext cx="0" cy="0"/>
          <a:chOff x="0" y="0"/>
          <a:chExt cx="0" cy="0"/>
        </a:xfrm>
      </p:grpSpPr>
      <p:sp>
        <p:nvSpPr>
          <p:cNvPr id="1520" name="Google Shape;1520;gcd1a4ebb9d_0_43"/>
          <p:cNvSpPr/>
          <p:nvPr/>
        </p:nvSpPr>
        <p:spPr>
          <a:xfrm>
            <a:off x="301633" y="1017367"/>
            <a:ext cx="11544000" cy="5554800"/>
          </a:xfrm>
          <a:prstGeom prst="rect">
            <a:avLst/>
          </a:prstGeom>
          <a:noFill/>
          <a:ln>
            <a:noFill/>
          </a:ln>
        </p:spPr>
        <p:txBody>
          <a:bodyPr spcFirstLastPara="1" wrap="square" lIns="121900" tIns="60933" rIns="121900" bIns="60933" anchor="t" anchorCtr="0">
            <a:noAutofit/>
          </a:bodyPr>
          <a:lstStyle/>
          <a:p>
            <a:pPr>
              <a:lnSpc>
                <a:spcPct val="115000"/>
              </a:lnSpc>
            </a:pPr>
            <a:r>
              <a:rPr lang="en" sz="2400" b="1"/>
              <a:t>Pipeline:</a:t>
            </a:r>
            <a:endParaRPr sz="2400" b="1"/>
          </a:p>
          <a:p>
            <a:pPr marL="609585" indent="-457189">
              <a:lnSpc>
                <a:spcPct val="115000"/>
              </a:lnSpc>
              <a:buSzPts val="1800"/>
              <a:buChar char="●"/>
            </a:pPr>
            <a:r>
              <a:rPr lang="en" sz="2400">
                <a:solidFill>
                  <a:schemeClr val="dk1"/>
                </a:solidFill>
              </a:rPr>
              <a:t>Defined as a suite of plugins that helps you orchestrate simple or complex automation</a:t>
            </a:r>
            <a:endParaRPr sz="2400">
              <a:solidFill>
                <a:schemeClr val="dk1"/>
              </a:solidFill>
            </a:endParaRPr>
          </a:p>
          <a:p>
            <a:pPr>
              <a:lnSpc>
                <a:spcPct val="115000"/>
              </a:lnSpc>
            </a:pPr>
            <a:endParaRPr sz="2400" b="1"/>
          </a:p>
          <a:p>
            <a:pPr>
              <a:lnSpc>
                <a:spcPct val="115000"/>
              </a:lnSpc>
            </a:pPr>
            <a:r>
              <a:rPr lang="en" sz="2400" b="1"/>
              <a:t>Jenkins Pipeline:</a:t>
            </a:r>
            <a:endParaRPr sz="2400" b="1"/>
          </a:p>
          <a:p>
            <a:pPr marL="609585" indent="-457189">
              <a:lnSpc>
                <a:spcPct val="115000"/>
              </a:lnSpc>
              <a:buSzPts val="1800"/>
              <a:buChar char="●"/>
            </a:pPr>
            <a:r>
              <a:rPr lang="en" sz="2400"/>
              <a:t>Provides tool for modeling delivery pipelines, “as Code” (Pipeline as Code)</a:t>
            </a:r>
            <a:endParaRPr sz="2400"/>
          </a:p>
          <a:p>
            <a:pPr marL="609585" indent="-457189">
              <a:lnSpc>
                <a:spcPct val="115000"/>
              </a:lnSpc>
              <a:buSzPts val="1800"/>
              <a:buChar char="●"/>
            </a:pPr>
            <a:r>
              <a:rPr lang="en" sz="2400"/>
              <a:t>Implement and integrate CD pipeline.</a:t>
            </a:r>
            <a:endParaRPr sz="2400"/>
          </a:p>
          <a:p>
            <a:pPr>
              <a:lnSpc>
                <a:spcPct val="115000"/>
              </a:lnSpc>
            </a:pPr>
            <a:endParaRPr sz="2400" b="1"/>
          </a:p>
          <a:p>
            <a:pPr>
              <a:lnSpc>
                <a:spcPct val="115000"/>
              </a:lnSpc>
            </a:pPr>
            <a:r>
              <a:rPr lang="en" sz="2400" b="1"/>
              <a:t>CI/CD Pipeline:</a:t>
            </a:r>
            <a:endParaRPr sz="2400" b="1"/>
          </a:p>
          <a:p>
            <a:pPr marL="609585" indent="-457189">
              <a:lnSpc>
                <a:spcPct val="115000"/>
              </a:lnSpc>
              <a:buSzPts val="1800"/>
              <a:buChar char="●"/>
            </a:pPr>
            <a:r>
              <a:rPr lang="en" sz="2400"/>
              <a:t>Integrates SDLC stages, steps to execute tasks in each stage, trigger jobs for a given order and show pipeline status with logs</a:t>
            </a:r>
            <a:endParaRPr sz="2400"/>
          </a:p>
          <a:p>
            <a:pPr marL="609585" indent="-457189">
              <a:lnSpc>
                <a:spcPct val="115000"/>
              </a:lnSpc>
              <a:buSzPts val="1800"/>
              <a:buChar char="●"/>
            </a:pPr>
            <a:r>
              <a:rPr lang="en" sz="2400"/>
              <a:t>Automation from Continuous build to Continuous Monitoring (build, test, staging, deploy and monitor)</a:t>
            </a:r>
            <a:endParaRPr sz="2400"/>
          </a:p>
        </p:txBody>
      </p:sp>
      <p:sp>
        <p:nvSpPr>
          <p:cNvPr id="1521" name="Google Shape;1521;gcd1a4ebb9d_0_43"/>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128</a:t>
            </a:fld>
            <a:endParaRPr/>
          </a:p>
        </p:txBody>
      </p:sp>
      <p:sp>
        <p:nvSpPr>
          <p:cNvPr id="1522" name="Google Shape;1522;gcd1a4ebb9d_0_43"/>
          <p:cNvSpPr txBox="1">
            <a:spLocks noGrp="1"/>
          </p:cNvSpPr>
          <p:nvPr>
            <p:ph type="title"/>
          </p:nvPr>
        </p:nvSpPr>
        <p:spPr>
          <a:xfrm>
            <a:off x="422239" y="162621"/>
            <a:ext cx="9483600" cy="510000"/>
          </a:xfrm>
          <a:prstGeom prst="rect">
            <a:avLst/>
          </a:prstGeom>
          <a:noFill/>
          <a:ln>
            <a:noFill/>
          </a:ln>
        </p:spPr>
        <p:txBody>
          <a:bodyPr spcFirstLastPara="1" vert="horz" wrap="square" lIns="121900" tIns="60933" rIns="121900" bIns="60933" rtlCol="0" anchor="ctr" anchorCtr="0">
            <a:noAutofit/>
          </a:bodyPr>
          <a:lstStyle/>
          <a:p>
            <a:r>
              <a:rPr lang="en"/>
              <a:t>Jenkins Pipeline</a:t>
            </a:r>
            <a:endParaRPr/>
          </a:p>
        </p:txBody>
      </p:sp>
    </p:spTree>
    <p:extLst>
      <p:ext uri="{BB962C8B-B14F-4D97-AF65-F5344CB8AC3E}">
        <p14:creationId xmlns:p14="http://schemas.microsoft.com/office/powerpoint/2010/main" val="221560412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526"/>
        <p:cNvGrpSpPr/>
        <p:nvPr/>
      </p:nvGrpSpPr>
      <p:grpSpPr>
        <a:xfrm>
          <a:off x="0" y="0"/>
          <a:ext cx="0" cy="0"/>
          <a:chOff x="0" y="0"/>
          <a:chExt cx="0" cy="0"/>
        </a:xfrm>
      </p:grpSpPr>
      <p:sp>
        <p:nvSpPr>
          <p:cNvPr id="1527" name="Google Shape;1527;gc97bf61353_0_3639"/>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129</a:t>
            </a:fld>
            <a:endParaRPr/>
          </a:p>
        </p:txBody>
      </p:sp>
      <p:sp>
        <p:nvSpPr>
          <p:cNvPr id="1528" name="Google Shape;1528;gc97bf61353_0_3639"/>
          <p:cNvSpPr txBox="1">
            <a:spLocks noGrp="1"/>
          </p:cNvSpPr>
          <p:nvPr>
            <p:ph type="title"/>
          </p:nvPr>
        </p:nvSpPr>
        <p:spPr>
          <a:xfrm>
            <a:off x="422239" y="162621"/>
            <a:ext cx="9483600" cy="510000"/>
          </a:xfrm>
          <a:prstGeom prst="rect">
            <a:avLst/>
          </a:prstGeom>
          <a:noFill/>
          <a:ln>
            <a:noFill/>
          </a:ln>
        </p:spPr>
        <p:txBody>
          <a:bodyPr spcFirstLastPara="1" vert="horz" wrap="square" lIns="121900" tIns="60933" rIns="121900" bIns="60933" rtlCol="0" anchor="ctr" anchorCtr="0">
            <a:noAutofit/>
          </a:bodyPr>
          <a:lstStyle/>
          <a:p>
            <a:r>
              <a:rPr lang="en"/>
              <a:t>Demo – Jenkins Pipeline CI/CD</a:t>
            </a:r>
            <a:endParaRPr/>
          </a:p>
        </p:txBody>
      </p:sp>
      <p:pic>
        <p:nvPicPr>
          <p:cNvPr id="1529" name="Google Shape;1529;gc97bf61353_0_3639"/>
          <p:cNvPicPr preferRelativeResize="0"/>
          <p:nvPr/>
        </p:nvPicPr>
        <p:blipFill>
          <a:blip r:embed="rId3">
            <a:alphaModFix/>
          </a:blip>
          <a:stretch>
            <a:fillRect/>
          </a:stretch>
        </p:blipFill>
        <p:spPr>
          <a:xfrm>
            <a:off x="1095368" y="1485167"/>
            <a:ext cx="10258433" cy="5236400"/>
          </a:xfrm>
          <a:prstGeom prst="rect">
            <a:avLst/>
          </a:prstGeom>
          <a:noFill/>
          <a:ln>
            <a:noFill/>
          </a:ln>
        </p:spPr>
      </p:pic>
      <p:sp>
        <p:nvSpPr>
          <p:cNvPr id="1530" name="Google Shape;1530;gc97bf61353_0_3639"/>
          <p:cNvSpPr txBox="1"/>
          <p:nvPr/>
        </p:nvSpPr>
        <p:spPr>
          <a:xfrm>
            <a:off x="4222767" y="951568"/>
            <a:ext cx="3603600" cy="615513"/>
          </a:xfrm>
          <a:prstGeom prst="rect">
            <a:avLst/>
          </a:prstGeom>
          <a:noFill/>
          <a:ln>
            <a:noFill/>
          </a:ln>
        </p:spPr>
        <p:txBody>
          <a:bodyPr spcFirstLastPara="1" wrap="square" lIns="121900" tIns="121900" rIns="121900" bIns="121900" anchor="t" anchorCtr="0">
            <a:spAutoFit/>
          </a:bodyPr>
          <a:lstStyle/>
          <a:p>
            <a:pPr>
              <a:buClr>
                <a:schemeClr val="dk1"/>
              </a:buClr>
            </a:pPr>
            <a:r>
              <a:rPr lang="en" sz="2400" b="1">
                <a:solidFill>
                  <a:schemeClr val="dk1"/>
                </a:solidFill>
              </a:rPr>
              <a:t>Declarative Pipeline Script</a:t>
            </a:r>
            <a:endParaRPr sz="2400" b="1"/>
          </a:p>
        </p:txBody>
      </p:sp>
    </p:spTree>
    <p:extLst>
      <p:ext uri="{BB962C8B-B14F-4D97-AF65-F5344CB8AC3E}">
        <p14:creationId xmlns:p14="http://schemas.microsoft.com/office/powerpoint/2010/main" val="23077757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20"/>
        <p:cNvGrpSpPr/>
        <p:nvPr/>
      </p:nvGrpSpPr>
      <p:grpSpPr>
        <a:xfrm>
          <a:off x="0" y="0"/>
          <a:ext cx="0" cy="0"/>
          <a:chOff x="0" y="0"/>
          <a:chExt cx="0" cy="0"/>
        </a:xfrm>
      </p:grpSpPr>
      <p:sp>
        <p:nvSpPr>
          <p:cNvPr id="1321" name="Google Shape;1321;gc96debfe75_2_2558"/>
          <p:cNvSpPr txBox="1">
            <a:spLocks noGrp="1"/>
          </p:cNvSpPr>
          <p:nvPr>
            <p:ph type="sldNum" idx="4294967295"/>
          </p:nvPr>
        </p:nvSpPr>
        <p:spPr>
          <a:xfrm>
            <a:off x="8682567" y="6356351"/>
            <a:ext cx="2743200" cy="366000"/>
          </a:xfrm>
          <a:prstGeom prst="rect">
            <a:avLst/>
          </a:prstGeom>
          <a:noFill/>
          <a:ln>
            <a:noFill/>
          </a:ln>
        </p:spPr>
        <p:txBody>
          <a:bodyPr spcFirstLastPara="1" vert="horz" wrap="square" lIns="121900" tIns="60933" rIns="121900" bIns="60933" rtlCol="0" anchor="ctr" anchorCtr="0">
            <a:noAutofit/>
          </a:bodyPr>
          <a:lstStyle/>
          <a:p>
            <a:pPr>
              <a:buSzPts val="900"/>
            </a:pPr>
            <a:fld id="{00000000-1234-1234-1234-123412341234}" type="slidenum">
              <a:rPr lang="en">
                <a:solidFill>
                  <a:srgbClr val="FF0000"/>
                </a:solidFill>
                <a:latin typeface="Proxima Nova"/>
                <a:ea typeface="Proxima Nova"/>
                <a:cs typeface="Proxima Nova"/>
                <a:sym typeface="Proxima Nova"/>
              </a:rPr>
              <a:pPr>
                <a:buSzPts val="900"/>
              </a:pPr>
              <a:t>13</a:t>
            </a:fld>
            <a:endParaRPr>
              <a:solidFill>
                <a:srgbClr val="FF0000"/>
              </a:solidFill>
              <a:latin typeface="Proxima Nova"/>
              <a:ea typeface="Proxima Nova"/>
              <a:cs typeface="Proxima Nova"/>
              <a:sym typeface="Proxima Nova"/>
            </a:endParaRPr>
          </a:p>
        </p:txBody>
      </p:sp>
      <p:sp>
        <p:nvSpPr>
          <p:cNvPr id="1322" name="Google Shape;1322;gc96debfe75_2_2558"/>
          <p:cNvSpPr txBox="1"/>
          <p:nvPr/>
        </p:nvSpPr>
        <p:spPr>
          <a:xfrm>
            <a:off x="514669" y="269900"/>
            <a:ext cx="7363200" cy="537200"/>
          </a:xfrm>
          <a:prstGeom prst="rect">
            <a:avLst/>
          </a:prstGeom>
          <a:noFill/>
          <a:ln>
            <a:noFill/>
          </a:ln>
        </p:spPr>
        <p:txBody>
          <a:bodyPr spcFirstLastPara="1" wrap="square" lIns="121900" tIns="60933" rIns="121900" bIns="60933" anchor="ctr" anchorCtr="0">
            <a:noAutofit/>
          </a:bodyPr>
          <a:lstStyle/>
          <a:p>
            <a:pPr>
              <a:lnSpc>
                <a:spcPct val="80000"/>
              </a:lnSpc>
              <a:buClr>
                <a:schemeClr val="dk1"/>
              </a:buClr>
              <a:buSzPts val="1100"/>
            </a:pPr>
            <a:r>
              <a:rPr lang="en" sz="3387">
                <a:solidFill>
                  <a:schemeClr val="lt1"/>
                </a:solidFill>
                <a:latin typeface="Proxima Nova"/>
                <a:ea typeface="Proxima Nova"/>
                <a:cs typeface="Proxima Nova"/>
                <a:sym typeface="Proxima Nova"/>
              </a:rPr>
              <a:t>Jenkins – An Introduction</a:t>
            </a:r>
            <a:endParaRPr sz="3387">
              <a:solidFill>
                <a:schemeClr val="lt1"/>
              </a:solidFill>
              <a:latin typeface="Proxima Nova"/>
              <a:ea typeface="Proxima Nova"/>
              <a:cs typeface="Proxima Nova"/>
              <a:sym typeface="Proxima Nova"/>
            </a:endParaRPr>
          </a:p>
        </p:txBody>
      </p:sp>
      <p:pic>
        <p:nvPicPr>
          <p:cNvPr id="1324" name="Google Shape;1324;gc96debfe75_2_2558" descr="Your Jenkins Belongs to Us Now: Abusing Continuous Integration Systems"/>
          <p:cNvPicPr preferRelativeResize="0"/>
          <p:nvPr/>
        </p:nvPicPr>
        <p:blipFill rotWithShape="1">
          <a:blip r:embed="rId3">
            <a:alphaModFix/>
          </a:blip>
          <a:srcRect/>
          <a:stretch/>
        </p:blipFill>
        <p:spPr>
          <a:xfrm>
            <a:off x="4196268" y="1582534"/>
            <a:ext cx="3681601" cy="2038900"/>
          </a:xfrm>
          <a:prstGeom prst="rect">
            <a:avLst/>
          </a:prstGeom>
          <a:noFill/>
          <a:ln>
            <a:noFill/>
          </a:ln>
        </p:spPr>
      </p:pic>
      <p:sp>
        <p:nvSpPr>
          <p:cNvPr id="1325" name="Google Shape;1325;gc96debfe75_2_2558"/>
          <p:cNvSpPr txBox="1"/>
          <p:nvPr/>
        </p:nvSpPr>
        <p:spPr>
          <a:xfrm>
            <a:off x="514669" y="3793680"/>
            <a:ext cx="10911200" cy="2928800"/>
          </a:xfrm>
          <a:prstGeom prst="rect">
            <a:avLst/>
          </a:prstGeom>
          <a:noFill/>
          <a:ln>
            <a:noFill/>
          </a:ln>
        </p:spPr>
        <p:txBody>
          <a:bodyPr spcFirstLastPara="1" wrap="square" lIns="121900" tIns="121900" rIns="121900" bIns="121900" anchor="t" anchorCtr="0">
            <a:noAutofit/>
          </a:bodyPr>
          <a:lstStyle/>
          <a:p>
            <a:pPr marL="380990" indent="-380990">
              <a:buClr>
                <a:srgbClr val="000000"/>
              </a:buClr>
              <a:buSzPts val="1800"/>
              <a:buFont typeface="Arial"/>
              <a:buChar char="●"/>
            </a:pPr>
            <a:r>
              <a:rPr lang="en" sz="2400">
                <a:solidFill>
                  <a:srgbClr val="000000"/>
                </a:solidFill>
                <a:latin typeface="Arial"/>
                <a:ea typeface="Arial"/>
                <a:cs typeface="Arial"/>
                <a:sym typeface="Arial"/>
              </a:rPr>
              <a:t>Jenkins is basically a free and open</a:t>
            </a:r>
            <a:r>
              <a:rPr lang="en" sz="2400"/>
              <a:t>-</a:t>
            </a:r>
            <a:r>
              <a:rPr lang="en" sz="2400">
                <a:solidFill>
                  <a:srgbClr val="000000"/>
                </a:solidFill>
                <a:latin typeface="Arial"/>
                <a:ea typeface="Arial"/>
                <a:cs typeface="Arial"/>
                <a:sym typeface="Arial"/>
              </a:rPr>
              <a:t>source automation server.</a:t>
            </a:r>
            <a:endParaRPr sz="1867">
              <a:solidFill>
                <a:srgbClr val="000000"/>
              </a:solidFill>
              <a:latin typeface="Arial"/>
              <a:ea typeface="Arial"/>
              <a:cs typeface="Arial"/>
              <a:sym typeface="Arial"/>
            </a:endParaRPr>
          </a:p>
          <a:p>
            <a:pPr marL="380990" indent="-228594">
              <a:buClr>
                <a:srgbClr val="000000"/>
              </a:buClr>
              <a:buSzPts val="1800"/>
            </a:pPr>
            <a:endParaRPr sz="2400">
              <a:solidFill>
                <a:srgbClr val="000000"/>
              </a:solidFill>
              <a:latin typeface="Arial"/>
              <a:ea typeface="Arial"/>
              <a:cs typeface="Arial"/>
              <a:sym typeface="Arial"/>
            </a:endParaRPr>
          </a:p>
          <a:p>
            <a:pPr marL="380990" indent="-380990">
              <a:buClr>
                <a:srgbClr val="000000"/>
              </a:buClr>
              <a:buSzPts val="1800"/>
              <a:buFont typeface="Arial"/>
              <a:buChar char="●"/>
            </a:pPr>
            <a:r>
              <a:rPr lang="en" sz="2400">
                <a:solidFill>
                  <a:srgbClr val="000000"/>
                </a:solidFill>
                <a:latin typeface="Arial"/>
                <a:ea typeface="Arial"/>
                <a:cs typeface="Arial"/>
                <a:sym typeface="Arial"/>
              </a:rPr>
              <a:t>Jenkins can be used to automate all </a:t>
            </a:r>
            <a:r>
              <a:rPr lang="en" sz="2400"/>
              <a:t>types </a:t>
            </a:r>
            <a:r>
              <a:rPr lang="en" sz="2400">
                <a:solidFill>
                  <a:srgbClr val="000000"/>
                </a:solidFill>
                <a:latin typeface="Arial"/>
                <a:ea typeface="Arial"/>
                <a:cs typeface="Arial"/>
                <a:sym typeface="Arial"/>
              </a:rPr>
              <a:t>of software development tasks such as building, testing, and delivering or deploying software.</a:t>
            </a:r>
            <a:endParaRPr sz="1867">
              <a:solidFill>
                <a:srgbClr val="000000"/>
              </a:solidFill>
              <a:latin typeface="Arial"/>
              <a:ea typeface="Arial"/>
              <a:cs typeface="Arial"/>
              <a:sym typeface="Arial"/>
            </a:endParaRPr>
          </a:p>
          <a:p>
            <a:pPr marL="152396">
              <a:buClr>
                <a:srgbClr val="000000"/>
              </a:buClr>
              <a:buSzPts val="1800"/>
            </a:pPr>
            <a:endParaRPr sz="2400">
              <a:solidFill>
                <a:srgbClr val="000000"/>
              </a:solidFill>
              <a:latin typeface="Arial"/>
              <a:ea typeface="Arial"/>
              <a:cs typeface="Arial"/>
              <a:sym typeface="Arial"/>
            </a:endParaRPr>
          </a:p>
          <a:p>
            <a:pPr marL="380990" indent="-380990">
              <a:buClr>
                <a:srgbClr val="000000"/>
              </a:buClr>
              <a:buSzPts val="1800"/>
              <a:buFont typeface="Arial"/>
              <a:buChar char="●"/>
            </a:pPr>
            <a:r>
              <a:rPr lang="en" sz="2400"/>
              <a:t>Jenkins can be installed via native system packages, Docker, or it can be run standalone on any computer.</a:t>
            </a:r>
            <a:endParaRPr sz="2400">
              <a:solidFill>
                <a:srgbClr val="000000"/>
              </a:solidFill>
              <a:latin typeface="Arial"/>
              <a:ea typeface="Arial"/>
              <a:cs typeface="Arial"/>
              <a:sym typeface="Arial"/>
            </a:endParaRPr>
          </a:p>
          <a:p>
            <a:pPr marL="609585">
              <a:buClr>
                <a:srgbClr val="000000"/>
              </a:buClr>
              <a:buSzPts val="1800"/>
            </a:pPr>
            <a:endParaRPr sz="2400">
              <a:solidFill>
                <a:srgbClr val="000000"/>
              </a:solidFill>
              <a:latin typeface="Arial"/>
              <a:ea typeface="Arial"/>
              <a:cs typeface="Arial"/>
              <a:sym typeface="Arial"/>
            </a:endParaRPr>
          </a:p>
          <a:p>
            <a:pPr marL="380990" indent="-228594">
              <a:buClr>
                <a:srgbClr val="000000"/>
              </a:buClr>
              <a:buSzPts val="1800"/>
            </a:pPr>
            <a:endParaRPr sz="2400">
              <a:solidFill>
                <a:srgbClr val="000000"/>
              </a:solidFill>
              <a:latin typeface="Arial"/>
              <a:ea typeface="Arial"/>
              <a:cs typeface="Arial"/>
              <a:sym typeface="Arial"/>
            </a:endParaRPr>
          </a:p>
          <a:p>
            <a:pPr marL="380990" indent="-228594">
              <a:buClr>
                <a:srgbClr val="000000"/>
              </a:buClr>
              <a:buSzPts val="1800"/>
            </a:pPr>
            <a:endParaRPr sz="2400">
              <a:solidFill>
                <a:srgbClr val="000000"/>
              </a:solidFill>
              <a:latin typeface="Arial"/>
              <a:ea typeface="Arial"/>
              <a:cs typeface="Arial"/>
              <a:sym typeface="Arial"/>
            </a:endParaRPr>
          </a:p>
          <a:p>
            <a:pPr marL="609585" indent="-304792">
              <a:buClr>
                <a:schemeClr val="dk1"/>
              </a:buClr>
              <a:buSzPts val="1800"/>
            </a:pPr>
            <a:endParaRPr sz="2400">
              <a:solidFill>
                <a:srgbClr val="000000"/>
              </a:solidFill>
              <a:latin typeface="Proxima Nova"/>
              <a:ea typeface="Proxima Nova"/>
              <a:cs typeface="Proxima Nova"/>
              <a:sym typeface="Proxima Nova"/>
            </a:endParaRPr>
          </a:p>
        </p:txBody>
      </p:sp>
    </p:spTree>
    <p:extLst>
      <p:ext uri="{BB962C8B-B14F-4D97-AF65-F5344CB8AC3E}">
        <p14:creationId xmlns:p14="http://schemas.microsoft.com/office/powerpoint/2010/main" val="4064223441"/>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534"/>
        <p:cNvGrpSpPr/>
        <p:nvPr/>
      </p:nvGrpSpPr>
      <p:grpSpPr>
        <a:xfrm>
          <a:off x="0" y="0"/>
          <a:ext cx="0" cy="0"/>
          <a:chOff x="0" y="0"/>
          <a:chExt cx="0" cy="0"/>
        </a:xfrm>
      </p:grpSpPr>
      <p:sp>
        <p:nvSpPr>
          <p:cNvPr id="1535" name="Google Shape;1535;gc97bf61353_0_3652"/>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130</a:t>
            </a:fld>
            <a:endParaRPr/>
          </a:p>
        </p:txBody>
      </p:sp>
      <p:sp>
        <p:nvSpPr>
          <p:cNvPr id="1536" name="Google Shape;1536;gc97bf61353_0_3652"/>
          <p:cNvSpPr txBox="1">
            <a:spLocks noGrp="1"/>
          </p:cNvSpPr>
          <p:nvPr>
            <p:ph type="title"/>
          </p:nvPr>
        </p:nvSpPr>
        <p:spPr>
          <a:xfrm>
            <a:off x="422239" y="162621"/>
            <a:ext cx="9483600" cy="510000"/>
          </a:xfrm>
          <a:prstGeom prst="rect">
            <a:avLst/>
          </a:prstGeom>
          <a:noFill/>
          <a:ln>
            <a:noFill/>
          </a:ln>
        </p:spPr>
        <p:txBody>
          <a:bodyPr spcFirstLastPara="1" vert="horz" wrap="square" lIns="121900" tIns="60933" rIns="121900" bIns="60933" rtlCol="0" anchor="ctr" anchorCtr="0">
            <a:noAutofit/>
          </a:bodyPr>
          <a:lstStyle/>
          <a:p>
            <a:r>
              <a:rPr lang="en"/>
              <a:t>Demo – Jenkins Pipeline CI/CD</a:t>
            </a:r>
            <a:endParaRPr/>
          </a:p>
        </p:txBody>
      </p:sp>
      <p:pic>
        <p:nvPicPr>
          <p:cNvPr id="1537" name="Google Shape;1537;gc97bf61353_0_3652"/>
          <p:cNvPicPr preferRelativeResize="0"/>
          <p:nvPr/>
        </p:nvPicPr>
        <p:blipFill>
          <a:blip r:embed="rId3">
            <a:alphaModFix/>
          </a:blip>
          <a:stretch>
            <a:fillRect/>
          </a:stretch>
        </p:blipFill>
        <p:spPr>
          <a:xfrm>
            <a:off x="203200" y="1415588"/>
            <a:ext cx="11785600" cy="4783187"/>
          </a:xfrm>
          <a:prstGeom prst="rect">
            <a:avLst/>
          </a:prstGeom>
          <a:noFill/>
          <a:ln>
            <a:noFill/>
          </a:ln>
        </p:spPr>
      </p:pic>
    </p:spTree>
    <p:extLst>
      <p:ext uri="{BB962C8B-B14F-4D97-AF65-F5344CB8AC3E}">
        <p14:creationId xmlns:p14="http://schemas.microsoft.com/office/powerpoint/2010/main" val="211203836"/>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541"/>
        <p:cNvGrpSpPr/>
        <p:nvPr/>
      </p:nvGrpSpPr>
      <p:grpSpPr>
        <a:xfrm>
          <a:off x="0" y="0"/>
          <a:ext cx="0" cy="0"/>
          <a:chOff x="0" y="0"/>
          <a:chExt cx="0" cy="0"/>
        </a:xfrm>
      </p:grpSpPr>
      <p:sp>
        <p:nvSpPr>
          <p:cNvPr id="1542" name="Google Shape;1542;gc97bf61353_0_3659"/>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131</a:t>
            </a:fld>
            <a:endParaRPr/>
          </a:p>
        </p:txBody>
      </p:sp>
      <p:sp>
        <p:nvSpPr>
          <p:cNvPr id="1543" name="Google Shape;1543;gc97bf61353_0_3659"/>
          <p:cNvSpPr txBox="1">
            <a:spLocks noGrp="1"/>
          </p:cNvSpPr>
          <p:nvPr>
            <p:ph type="title"/>
          </p:nvPr>
        </p:nvSpPr>
        <p:spPr>
          <a:xfrm>
            <a:off x="422239" y="162621"/>
            <a:ext cx="9483600" cy="510000"/>
          </a:xfrm>
          <a:prstGeom prst="rect">
            <a:avLst/>
          </a:prstGeom>
          <a:noFill/>
          <a:ln>
            <a:noFill/>
          </a:ln>
        </p:spPr>
        <p:txBody>
          <a:bodyPr spcFirstLastPara="1" vert="horz" wrap="square" lIns="121900" tIns="60933" rIns="121900" bIns="60933" rtlCol="0" anchor="ctr" anchorCtr="0">
            <a:noAutofit/>
          </a:bodyPr>
          <a:lstStyle/>
          <a:p>
            <a:r>
              <a:rPr lang="en"/>
              <a:t>Demo Programs</a:t>
            </a:r>
            <a:endParaRPr/>
          </a:p>
        </p:txBody>
      </p:sp>
      <p:sp>
        <p:nvSpPr>
          <p:cNvPr id="1544" name="Google Shape;1544;gc97bf61353_0_3659"/>
          <p:cNvSpPr txBox="1"/>
          <p:nvPr/>
        </p:nvSpPr>
        <p:spPr>
          <a:xfrm>
            <a:off x="540327" y="997528"/>
            <a:ext cx="5583200" cy="410379"/>
          </a:xfrm>
          <a:prstGeom prst="rect">
            <a:avLst/>
          </a:prstGeom>
          <a:noFill/>
          <a:ln>
            <a:noFill/>
          </a:ln>
        </p:spPr>
        <p:txBody>
          <a:bodyPr spcFirstLastPara="1" wrap="square" lIns="121900" tIns="60933" rIns="121900" bIns="60933" anchor="t" anchorCtr="0">
            <a:spAutoFit/>
          </a:bodyPr>
          <a:lstStyle/>
          <a:p>
            <a:endParaRPr sz="1867">
              <a:solidFill>
                <a:srgbClr val="000000"/>
              </a:solidFill>
              <a:latin typeface="Arial"/>
              <a:ea typeface="Arial"/>
              <a:cs typeface="Arial"/>
              <a:sym typeface="Arial"/>
            </a:endParaRPr>
          </a:p>
        </p:txBody>
      </p:sp>
      <p:pic>
        <p:nvPicPr>
          <p:cNvPr id="1545" name="Google Shape;1545;gc97bf61353_0_3659"/>
          <p:cNvPicPr preferRelativeResize="0"/>
          <p:nvPr/>
        </p:nvPicPr>
        <p:blipFill>
          <a:blip r:embed="rId3">
            <a:alphaModFix/>
          </a:blip>
          <a:stretch>
            <a:fillRect/>
          </a:stretch>
        </p:blipFill>
        <p:spPr>
          <a:xfrm>
            <a:off x="984267" y="1095167"/>
            <a:ext cx="10112368" cy="5175467"/>
          </a:xfrm>
          <a:prstGeom prst="rect">
            <a:avLst/>
          </a:prstGeom>
          <a:noFill/>
          <a:ln>
            <a:noFill/>
          </a:ln>
        </p:spPr>
      </p:pic>
    </p:spTree>
    <p:extLst>
      <p:ext uri="{BB962C8B-B14F-4D97-AF65-F5344CB8AC3E}">
        <p14:creationId xmlns:p14="http://schemas.microsoft.com/office/powerpoint/2010/main" val="282438657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549"/>
        <p:cNvGrpSpPr/>
        <p:nvPr/>
      </p:nvGrpSpPr>
      <p:grpSpPr>
        <a:xfrm>
          <a:off x="0" y="0"/>
          <a:ext cx="0" cy="0"/>
          <a:chOff x="0" y="0"/>
          <a:chExt cx="0" cy="0"/>
        </a:xfrm>
      </p:grpSpPr>
      <p:sp>
        <p:nvSpPr>
          <p:cNvPr id="1550" name="Google Shape;1550;gc97bf61353_0_3667"/>
          <p:cNvSpPr txBox="1">
            <a:spLocks noGrp="1"/>
          </p:cNvSpPr>
          <p:nvPr>
            <p:ph type="title"/>
          </p:nvPr>
        </p:nvSpPr>
        <p:spPr>
          <a:xfrm>
            <a:off x="422239" y="162621"/>
            <a:ext cx="9483600" cy="510000"/>
          </a:xfrm>
          <a:prstGeom prst="rect">
            <a:avLst/>
          </a:prstGeom>
          <a:noFill/>
          <a:ln>
            <a:noFill/>
          </a:ln>
        </p:spPr>
        <p:txBody>
          <a:bodyPr spcFirstLastPara="1" vert="horz" wrap="square" lIns="121900" tIns="60933" rIns="121900" bIns="60933" rtlCol="0" anchor="ctr" anchorCtr="0">
            <a:noAutofit/>
          </a:bodyPr>
          <a:lstStyle/>
          <a:p>
            <a:r>
              <a:rPr lang="en"/>
              <a:t>Demo Programs</a:t>
            </a:r>
            <a:endParaRPr/>
          </a:p>
        </p:txBody>
      </p:sp>
      <p:pic>
        <p:nvPicPr>
          <p:cNvPr id="1551" name="Google Shape;1551;gc97bf61353_0_3667"/>
          <p:cNvPicPr preferRelativeResize="0"/>
          <p:nvPr/>
        </p:nvPicPr>
        <p:blipFill>
          <a:blip r:embed="rId3">
            <a:alphaModFix/>
          </a:blip>
          <a:stretch>
            <a:fillRect/>
          </a:stretch>
        </p:blipFill>
        <p:spPr>
          <a:xfrm>
            <a:off x="203200" y="875822"/>
            <a:ext cx="11785600" cy="5585993"/>
          </a:xfrm>
          <a:prstGeom prst="rect">
            <a:avLst/>
          </a:prstGeom>
          <a:noFill/>
          <a:ln>
            <a:noFill/>
          </a:ln>
        </p:spPr>
      </p:pic>
      <p:pic>
        <p:nvPicPr>
          <p:cNvPr id="2" name="Picture 1"/>
          <p:cNvPicPr>
            <a:picLocks noChangeAspect="1"/>
          </p:cNvPicPr>
          <p:nvPr/>
        </p:nvPicPr>
        <p:blipFill>
          <a:blip r:embed="rId4"/>
          <a:stretch>
            <a:fillRect/>
          </a:stretch>
        </p:blipFill>
        <p:spPr>
          <a:xfrm>
            <a:off x="203200" y="1059593"/>
            <a:ext cx="6262669" cy="1118528"/>
          </a:xfrm>
          <a:prstGeom prst="rect">
            <a:avLst/>
          </a:prstGeom>
        </p:spPr>
      </p:pic>
    </p:spTree>
    <p:extLst>
      <p:ext uri="{BB962C8B-B14F-4D97-AF65-F5344CB8AC3E}">
        <p14:creationId xmlns:p14="http://schemas.microsoft.com/office/powerpoint/2010/main" val="4137560708"/>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555"/>
        <p:cNvGrpSpPr/>
        <p:nvPr/>
      </p:nvGrpSpPr>
      <p:grpSpPr>
        <a:xfrm>
          <a:off x="0" y="0"/>
          <a:ext cx="0" cy="0"/>
          <a:chOff x="0" y="0"/>
          <a:chExt cx="0" cy="0"/>
        </a:xfrm>
      </p:grpSpPr>
      <p:sp>
        <p:nvSpPr>
          <p:cNvPr id="1556" name="Google Shape;1556;gc97bf61353_0_3679"/>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133</a:t>
            </a:fld>
            <a:endParaRPr/>
          </a:p>
        </p:txBody>
      </p:sp>
      <p:sp>
        <p:nvSpPr>
          <p:cNvPr id="1557" name="Google Shape;1557;gc97bf61353_0_3679"/>
          <p:cNvSpPr txBox="1">
            <a:spLocks noGrp="1"/>
          </p:cNvSpPr>
          <p:nvPr>
            <p:ph type="title"/>
          </p:nvPr>
        </p:nvSpPr>
        <p:spPr>
          <a:xfrm>
            <a:off x="422239" y="162621"/>
            <a:ext cx="9483600" cy="510000"/>
          </a:xfrm>
          <a:prstGeom prst="rect">
            <a:avLst/>
          </a:prstGeom>
          <a:noFill/>
          <a:ln>
            <a:noFill/>
          </a:ln>
        </p:spPr>
        <p:txBody>
          <a:bodyPr spcFirstLastPara="1" vert="horz" wrap="square" lIns="121900" tIns="60933" rIns="121900" bIns="60933" rtlCol="0" anchor="ctr" anchorCtr="0">
            <a:noAutofit/>
          </a:bodyPr>
          <a:lstStyle/>
          <a:p>
            <a:r>
              <a:rPr lang="en"/>
              <a:t>Integration With Git</a:t>
            </a:r>
            <a:endParaRPr/>
          </a:p>
        </p:txBody>
      </p:sp>
      <p:sp>
        <p:nvSpPr>
          <p:cNvPr id="1558" name="Google Shape;1558;gc97bf61353_0_3679"/>
          <p:cNvSpPr/>
          <p:nvPr/>
        </p:nvSpPr>
        <p:spPr>
          <a:xfrm>
            <a:off x="228276" y="1017351"/>
            <a:ext cx="11617200" cy="5252800"/>
          </a:xfrm>
          <a:prstGeom prst="rect">
            <a:avLst/>
          </a:prstGeom>
          <a:noFill/>
          <a:ln>
            <a:noFill/>
          </a:ln>
        </p:spPr>
        <p:txBody>
          <a:bodyPr spcFirstLastPara="1" wrap="square" lIns="121900" tIns="60933" rIns="121900" bIns="60933" anchor="t" anchorCtr="0">
            <a:noAutofit/>
          </a:bodyPr>
          <a:lstStyle/>
          <a:p>
            <a:endParaRPr sz="2133">
              <a:solidFill>
                <a:srgbClr val="000000"/>
              </a:solidFill>
              <a:latin typeface="Arial"/>
              <a:ea typeface="Arial"/>
              <a:cs typeface="Arial"/>
              <a:sym typeface="Arial"/>
            </a:endParaRPr>
          </a:p>
          <a:p>
            <a:endParaRPr sz="2400">
              <a:solidFill>
                <a:srgbClr val="000000"/>
              </a:solidFill>
              <a:latin typeface="Arial"/>
              <a:ea typeface="Arial"/>
              <a:cs typeface="Arial"/>
              <a:sym typeface="Arial"/>
            </a:endParaRPr>
          </a:p>
          <a:p>
            <a:endParaRPr sz="2400">
              <a:solidFill>
                <a:srgbClr val="000000"/>
              </a:solidFill>
              <a:latin typeface="Arial"/>
              <a:ea typeface="Arial"/>
              <a:cs typeface="Arial"/>
              <a:sym typeface="Arial"/>
            </a:endParaRPr>
          </a:p>
          <a:p>
            <a:endParaRPr sz="2400">
              <a:solidFill>
                <a:srgbClr val="000000"/>
              </a:solidFill>
              <a:latin typeface="Arial"/>
              <a:ea typeface="Arial"/>
              <a:cs typeface="Arial"/>
              <a:sym typeface="Arial"/>
            </a:endParaRPr>
          </a:p>
          <a:p>
            <a:endParaRPr sz="2400">
              <a:solidFill>
                <a:srgbClr val="000000"/>
              </a:solidFill>
              <a:latin typeface="Arial"/>
              <a:ea typeface="Arial"/>
              <a:cs typeface="Arial"/>
              <a:sym typeface="Arial"/>
            </a:endParaRPr>
          </a:p>
          <a:p>
            <a:endParaRPr sz="2400">
              <a:solidFill>
                <a:srgbClr val="000000"/>
              </a:solidFill>
              <a:latin typeface="Arial"/>
              <a:ea typeface="Arial"/>
              <a:cs typeface="Arial"/>
              <a:sym typeface="Arial"/>
            </a:endParaRPr>
          </a:p>
          <a:p>
            <a:endParaRPr sz="2400">
              <a:solidFill>
                <a:srgbClr val="000000"/>
              </a:solidFill>
              <a:latin typeface="Arial"/>
              <a:ea typeface="Arial"/>
              <a:cs typeface="Arial"/>
              <a:sym typeface="Arial"/>
            </a:endParaRPr>
          </a:p>
          <a:p>
            <a:endParaRPr sz="2400">
              <a:solidFill>
                <a:srgbClr val="000000"/>
              </a:solidFill>
              <a:latin typeface="Arial"/>
              <a:ea typeface="Arial"/>
              <a:cs typeface="Arial"/>
              <a:sym typeface="Arial"/>
            </a:endParaRPr>
          </a:p>
          <a:p>
            <a:endParaRPr sz="2400">
              <a:solidFill>
                <a:srgbClr val="000000"/>
              </a:solidFill>
              <a:latin typeface="Arial"/>
              <a:ea typeface="Arial"/>
              <a:cs typeface="Arial"/>
              <a:sym typeface="Arial"/>
            </a:endParaRPr>
          </a:p>
          <a:p>
            <a:endParaRPr sz="2400">
              <a:solidFill>
                <a:srgbClr val="000000"/>
              </a:solidFill>
              <a:latin typeface="Arial"/>
              <a:ea typeface="Arial"/>
              <a:cs typeface="Arial"/>
              <a:sym typeface="Arial"/>
            </a:endParaRPr>
          </a:p>
          <a:p>
            <a:endParaRPr sz="2400">
              <a:solidFill>
                <a:srgbClr val="000000"/>
              </a:solidFill>
              <a:latin typeface="Arial"/>
              <a:ea typeface="Arial"/>
              <a:cs typeface="Arial"/>
              <a:sym typeface="Arial"/>
            </a:endParaRPr>
          </a:p>
          <a:p>
            <a:endParaRPr sz="2400">
              <a:solidFill>
                <a:srgbClr val="000000"/>
              </a:solidFill>
              <a:latin typeface="Arial"/>
              <a:ea typeface="Arial"/>
              <a:cs typeface="Arial"/>
              <a:sym typeface="Arial"/>
            </a:endParaRPr>
          </a:p>
          <a:p>
            <a:endParaRPr sz="2400">
              <a:solidFill>
                <a:srgbClr val="000000"/>
              </a:solidFill>
              <a:latin typeface="Arial"/>
              <a:ea typeface="Arial"/>
              <a:cs typeface="Arial"/>
              <a:sym typeface="Arial"/>
            </a:endParaRPr>
          </a:p>
          <a:p>
            <a:endParaRPr sz="2400">
              <a:solidFill>
                <a:srgbClr val="000000"/>
              </a:solidFill>
              <a:latin typeface="Arial"/>
              <a:ea typeface="Arial"/>
              <a:cs typeface="Arial"/>
              <a:sym typeface="Arial"/>
            </a:endParaRPr>
          </a:p>
        </p:txBody>
      </p:sp>
      <p:pic>
        <p:nvPicPr>
          <p:cNvPr id="1559" name="Google Shape;1559;gc97bf61353_0_3679"/>
          <p:cNvPicPr preferRelativeResize="0"/>
          <p:nvPr/>
        </p:nvPicPr>
        <p:blipFill>
          <a:blip r:embed="rId3">
            <a:alphaModFix/>
          </a:blip>
          <a:stretch>
            <a:fillRect/>
          </a:stretch>
        </p:blipFill>
        <p:spPr>
          <a:xfrm>
            <a:off x="422233" y="1698100"/>
            <a:ext cx="11357035" cy="3461800"/>
          </a:xfrm>
          <a:prstGeom prst="rect">
            <a:avLst/>
          </a:prstGeom>
          <a:noFill/>
          <a:ln>
            <a:noFill/>
          </a:ln>
        </p:spPr>
      </p:pic>
    </p:spTree>
    <p:extLst>
      <p:ext uri="{BB962C8B-B14F-4D97-AF65-F5344CB8AC3E}">
        <p14:creationId xmlns:p14="http://schemas.microsoft.com/office/powerpoint/2010/main" val="537030554"/>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563"/>
        <p:cNvGrpSpPr/>
        <p:nvPr/>
      </p:nvGrpSpPr>
      <p:grpSpPr>
        <a:xfrm>
          <a:off x="0" y="0"/>
          <a:ext cx="0" cy="0"/>
          <a:chOff x="0" y="0"/>
          <a:chExt cx="0" cy="0"/>
        </a:xfrm>
      </p:grpSpPr>
      <p:sp>
        <p:nvSpPr>
          <p:cNvPr id="1564" name="Google Shape;1564;gc97bf61353_0_3686"/>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134</a:t>
            </a:fld>
            <a:endParaRPr/>
          </a:p>
        </p:txBody>
      </p:sp>
      <p:sp>
        <p:nvSpPr>
          <p:cNvPr id="1565" name="Google Shape;1565;gc97bf61353_0_3686"/>
          <p:cNvSpPr txBox="1">
            <a:spLocks noGrp="1"/>
          </p:cNvSpPr>
          <p:nvPr>
            <p:ph type="title"/>
          </p:nvPr>
        </p:nvSpPr>
        <p:spPr>
          <a:xfrm>
            <a:off x="422239" y="162621"/>
            <a:ext cx="9483600" cy="510000"/>
          </a:xfrm>
          <a:prstGeom prst="rect">
            <a:avLst/>
          </a:prstGeom>
          <a:noFill/>
          <a:ln>
            <a:noFill/>
          </a:ln>
        </p:spPr>
        <p:txBody>
          <a:bodyPr spcFirstLastPara="1" vert="horz" wrap="square" lIns="121900" tIns="60933" rIns="121900" bIns="60933" rtlCol="0" anchor="ctr" anchorCtr="0">
            <a:noAutofit/>
          </a:bodyPr>
          <a:lstStyle/>
          <a:p>
            <a:r>
              <a:rPr lang="en"/>
              <a:t>Git Clone, Build and Test a Python Script</a:t>
            </a:r>
            <a:endParaRPr/>
          </a:p>
        </p:txBody>
      </p:sp>
      <p:sp>
        <p:nvSpPr>
          <p:cNvPr id="1566" name="Google Shape;1566;gc97bf61353_0_3686"/>
          <p:cNvSpPr/>
          <p:nvPr/>
        </p:nvSpPr>
        <p:spPr>
          <a:xfrm>
            <a:off x="422233" y="1031867"/>
            <a:ext cx="11214000" cy="5689600"/>
          </a:xfrm>
          <a:prstGeom prst="rect">
            <a:avLst/>
          </a:prstGeom>
          <a:noFill/>
          <a:ln w="19050" cap="flat" cmpd="sng">
            <a:solidFill>
              <a:schemeClr val="accent4"/>
            </a:solidFill>
            <a:prstDash val="solid"/>
            <a:round/>
            <a:headEnd type="none" w="sm" len="sm"/>
            <a:tailEnd type="none" w="sm" len="sm"/>
          </a:ln>
        </p:spPr>
        <p:txBody>
          <a:bodyPr spcFirstLastPara="1" wrap="square" lIns="121900" tIns="60933" rIns="121900" bIns="60933" anchor="t" anchorCtr="0">
            <a:noAutofit/>
          </a:bodyPr>
          <a:lstStyle/>
          <a:p>
            <a:pPr>
              <a:lnSpc>
                <a:spcPct val="115000"/>
              </a:lnSpc>
            </a:pPr>
            <a:r>
              <a:rPr lang="en" sz="2267" dirty="0">
                <a:solidFill>
                  <a:srgbClr val="000000"/>
                </a:solidFill>
                <a:latin typeface="Calibri"/>
                <a:ea typeface="Calibri"/>
                <a:cs typeface="Calibri"/>
                <a:sym typeface="Calibri"/>
              </a:rPr>
              <a:t>pipeline { </a:t>
            </a:r>
            <a:endParaRPr sz="2267" dirty="0"/>
          </a:p>
          <a:p>
            <a:pPr>
              <a:lnSpc>
                <a:spcPct val="115000"/>
              </a:lnSpc>
            </a:pPr>
            <a:r>
              <a:rPr lang="en" sz="2267" dirty="0">
                <a:solidFill>
                  <a:srgbClr val="000000"/>
                </a:solidFill>
                <a:latin typeface="Calibri"/>
                <a:ea typeface="Calibri"/>
                <a:cs typeface="Calibri"/>
                <a:sym typeface="Calibri"/>
              </a:rPr>
              <a:t>agent any</a:t>
            </a:r>
            <a:endParaRPr sz="2267" dirty="0"/>
          </a:p>
          <a:p>
            <a:pPr>
              <a:lnSpc>
                <a:spcPct val="115000"/>
              </a:lnSpc>
            </a:pPr>
            <a:r>
              <a:rPr lang="en" sz="2267" dirty="0">
                <a:solidFill>
                  <a:srgbClr val="000000"/>
                </a:solidFill>
                <a:latin typeface="Calibri"/>
                <a:ea typeface="Calibri"/>
                <a:cs typeface="Calibri"/>
                <a:sym typeface="Calibri"/>
              </a:rPr>
              <a:t>    stages {</a:t>
            </a:r>
            <a:endParaRPr sz="2267" dirty="0"/>
          </a:p>
          <a:p>
            <a:pPr>
              <a:lnSpc>
                <a:spcPct val="115000"/>
              </a:lnSpc>
            </a:pPr>
            <a:r>
              <a:rPr lang="en" sz="2267" dirty="0">
                <a:solidFill>
                  <a:srgbClr val="000000"/>
                </a:solidFill>
                <a:latin typeface="Calibri"/>
                <a:ea typeface="Calibri"/>
                <a:cs typeface="Calibri"/>
                <a:sym typeface="Calibri"/>
              </a:rPr>
              <a:t>        stage('Clone Git') </a:t>
            </a:r>
            <a:r>
              <a:rPr lang="en" sz="2267" dirty="0" smtClean="0">
                <a:solidFill>
                  <a:srgbClr val="000000"/>
                </a:solidFill>
                <a:latin typeface="Calibri"/>
                <a:ea typeface="Calibri"/>
                <a:cs typeface="Calibri"/>
                <a:sym typeface="Calibri"/>
              </a:rPr>
              <a:t>{ /*you can also specify git location */</a:t>
            </a:r>
            <a:endParaRPr sz="2267" dirty="0"/>
          </a:p>
          <a:p>
            <a:pPr>
              <a:lnSpc>
                <a:spcPct val="115000"/>
              </a:lnSpc>
            </a:pPr>
            <a:r>
              <a:rPr lang="en" sz="2267" dirty="0">
                <a:solidFill>
                  <a:srgbClr val="000000"/>
                </a:solidFill>
                <a:latin typeface="Calibri"/>
                <a:ea typeface="Calibri"/>
                <a:cs typeface="Calibri"/>
                <a:sym typeface="Calibri"/>
              </a:rPr>
              <a:t>            steps {</a:t>
            </a:r>
            <a:endParaRPr sz="2267" dirty="0"/>
          </a:p>
          <a:p>
            <a:pPr>
              <a:lnSpc>
                <a:spcPct val="115000"/>
              </a:lnSpc>
            </a:pPr>
            <a:r>
              <a:rPr lang="en" sz="2267" dirty="0">
                <a:solidFill>
                  <a:srgbClr val="000000"/>
                </a:solidFill>
                <a:latin typeface="Calibri"/>
                <a:ea typeface="Calibri"/>
                <a:cs typeface="Calibri"/>
                <a:sym typeface="Calibri"/>
              </a:rPr>
              <a:t>                git 'https://github.com/BThangaraju/Jenkins.git'</a:t>
            </a:r>
            <a:endParaRPr sz="2267" dirty="0"/>
          </a:p>
          <a:p>
            <a:pPr>
              <a:lnSpc>
                <a:spcPct val="115000"/>
              </a:lnSpc>
            </a:pPr>
            <a:r>
              <a:rPr lang="en" sz="2267" dirty="0">
                <a:solidFill>
                  <a:srgbClr val="000000"/>
                </a:solidFill>
                <a:latin typeface="Calibri"/>
                <a:ea typeface="Calibri"/>
                <a:cs typeface="Calibri"/>
                <a:sym typeface="Calibri"/>
              </a:rPr>
              <a:t>            }</a:t>
            </a:r>
            <a:endParaRPr sz="2267" dirty="0"/>
          </a:p>
          <a:p>
            <a:pPr>
              <a:lnSpc>
                <a:spcPct val="115000"/>
              </a:lnSpc>
            </a:pPr>
            <a:r>
              <a:rPr lang="en" sz="2267" dirty="0">
                <a:solidFill>
                  <a:srgbClr val="000000"/>
                </a:solidFill>
                <a:latin typeface="Calibri"/>
                <a:ea typeface="Calibri"/>
                <a:cs typeface="Calibri"/>
                <a:sym typeface="Calibri"/>
              </a:rPr>
              <a:t>        }</a:t>
            </a:r>
            <a:endParaRPr sz="2267" dirty="0"/>
          </a:p>
          <a:p>
            <a:pPr>
              <a:lnSpc>
                <a:spcPct val="115000"/>
              </a:lnSpc>
            </a:pPr>
            <a:r>
              <a:rPr lang="en" sz="2267" dirty="0">
                <a:solidFill>
                  <a:srgbClr val="000000"/>
                </a:solidFill>
                <a:latin typeface="Calibri"/>
                <a:ea typeface="Calibri"/>
                <a:cs typeface="Calibri"/>
                <a:sym typeface="Calibri"/>
              </a:rPr>
              <a:t>        stage('Build Code') {</a:t>
            </a:r>
            <a:endParaRPr sz="2267" dirty="0"/>
          </a:p>
          <a:p>
            <a:pPr>
              <a:lnSpc>
                <a:spcPct val="115000"/>
              </a:lnSpc>
            </a:pPr>
            <a:r>
              <a:rPr lang="en" sz="2267" dirty="0">
                <a:solidFill>
                  <a:srgbClr val="000000"/>
                </a:solidFill>
                <a:latin typeface="Calibri"/>
                <a:ea typeface="Calibri"/>
                <a:cs typeface="Calibri"/>
                <a:sym typeface="Calibri"/>
              </a:rPr>
              <a:t>            steps {</a:t>
            </a:r>
            <a:endParaRPr sz="2267" dirty="0"/>
          </a:p>
          <a:p>
            <a:pPr>
              <a:lnSpc>
                <a:spcPct val="115000"/>
              </a:lnSpc>
            </a:pPr>
            <a:r>
              <a:rPr lang="en" sz="2267" dirty="0">
                <a:solidFill>
                  <a:srgbClr val="000000"/>
                </a:solidFill>
                <a:latin typeface="Calibri"/>
                <a:ea typeface="Calibri"/>
                <a:cs typeface="Calibri"/>
                <a:sym typeface="Calibri"/>
              </a:rPr>
              <a:t>                sh "chmod u+x Prog1.py"</a:t>
            </a:r>
            <a:endParaRPr sz="2267" dirty="0"/>
          </a:p>
          <a:p>
            <a:pPr>
              <a:lnSpc>
                <a:spcPct val="115000"/>
              </a:lnSpc>
            </a:pPr>
            <a:r>
              <a:rPr lang="en" sz="2267" dirty="0">
                <a:solidFill>
                  <a:srgbClr val="000000"/>
                </a:solidFill>
                <a:latin typeface="Calibri"/>
                <a:ea typeface="Calibri"/>
                <a:cs typeface="Calibri"/>
                <a:sym typeface="Calibri"/>
              </a:rPr>
              <a:t>                sh "./Prog1.py"</a:t>
            </a:r>
            <a:endParaRPr sz="2267" dirty="0"/>
          </a:p>
          <a:p>
            <a:pPr indent="609585">
              <a:lnSpc>
                <a:spcPct val="115000"/>
              </a:lnSpc>
            </a:pPr>
            <a:r>
              <a:rPr lang="en" sz="2267" dirty="0">
                <a:solidFill>
                  <a:srgbClr val="000000"/>
                </a:solidFill>
                <a:latin typeface="Calibri"/>
                <a:ea typeface="Calibri"/>
                <a:cs typeface="Calibri"/>
                <a:sym typeface="Calibri"/>
              </a:rPr>
              <a:t>}</a:t>
            </a:r>
            <a:endParaRPr sz="2267" dirty="0"/>
          </a:p>
          <a:p>
            <a:pPr>
              <a:lnSpc>
                <a:spcPct val="115000"/>
              </a:lnSpc>
            </a:pPr>
            <a:r>
              <a:rPr lang="en" sz="2267" dirty="0">
                <a:solidFill>
                  <a:srgbClr val="000000"/>
                </a:solidFill>
                <a:latin typeface="Calibri"/>
                <a:ea typeface="Calibri"/>
                <a:cs typeface="Calibri"/>
                <a:sym typeface="Calibri"/>
              </a:rPr>
              <a:t>      }</a:t>
            </a:r>
            <a:endParaRPr sz="2267" dirty="0">
              <a:solidFill>
                <a:srgbClr val="000000"/>
              </a:solidFill>
              <a:latin typeface="Calibri"/>
              <a:ea typeface="Calibri"/>
              <a:cs typeface="Calibri"/>
              <a:sym typeface="Calibri"/>
            </a:endParaRPr>
          </a:p>
        </p:txBody>
      </p:sp>
      <p:sp>
        <p:nvSpPr>
          <p:cNvPr id="1567" name="Google Shape;1567;gc97bf61353_0_3686"/>
          <p:cNvSpPr/>
          <p:nvPr/>
        </p:nvSpPr>
        <p:spPr>
          <a:xfrm>
            <a:off x="6816433" y="1143000"/>
            <a:ext cx="5137600" cy="4032400"/>
          </a:xfrm>
          <a:prstGeom prst="rect">
            <a:avLst/>
          </a:prstGeom>
          <a:noFill/>
          <a:ln>
            <a:noFill/>
          </a:ln>
        </p:spPr>
        <p:txBody>
          <a:bodyPr spcFirstLastPara="1" wrap="square" lIns="121900" tIns="60933" rIns="121900" bIns="60933" anchor="t" anchorCtr="0">
            <a:noAutofit/>
          </a:bodyPr>
          <a:lstStyle/>
          <a:p>
            <a:pPr marL="609585">
              <a:lnSpc>
                <a:spcPct val="115000"/>
              </a:lnSpc>
            </a:pPr>
            <a:r>
              <a:rPr lang="en" sz="1467" dirty="0">
                <a:solidFill>
                  <a:srgbClr val="000000"/>
                </a:solidFill>
                <a:latin typeface="Calibri"/>
                <a:ea typeface="Calibri"/>
                <a:cs typeface="Calibri"/>
                <a:sym typeface="Calibri"/>
              </a:rPr>
              <a:t> </a:t>
            </a:r>
            <a:r>
              <a:rPr lang="en" sz="2400" dirty="0">
                <a:solidFill>
                  <a:srgbClr val="000000"/>
                </a:solidFill>
                <a:latin typeface="Calibri"/>
                <a:ea typeface="Calibri"/>
                <a:cs typeface="Calibri"/>
                <a:sym typeface="Calibri"/>
              </a:rPr>
              <a:t>stage('Test Code') {</a:t>
            </a:r>
            <a:endParaRPr sz="2400" dirty="0"/>
          </a:p>
          <a:p>
            <a:pPr marL="609585">
              <a:lnSpc>
                <a:spcPct val="115000"/>
              </a:lnSpc>
            </a:pPr>
            <a:r>
              <a:rPr lang="en" sz="2400" dirty="0">
                <a:solidFill>
                  <a:srgbClr val="000000"/>
                </a:solidFill>
                <a:latin typeface="Calibri"/>
                <a:ea typeface="Calibri"/>
                <a:cs typeface="Calibri"/>
                <a:sym typeface="Calibri"/>
              </a:rPr>
              <a:t>            steps {</a:t>
            </a:r>
            <a:endParaRPr sz="2400" dirty="0"/>
          </a:p>
          <a:p>
            <a:pPr marL="609585">
              <a:lnSpc>
                <a:spcPct val="115000"/>
              </a:lnSpc>
            </a:pPr>
            <a:r>
              <a:rPr lang="en" sz="2400" dirty="0">
                <a:solidFill>
                  <a:srgbClr val="000000"/>
                </a:solidFill>
                <a:latin typeface="Calibri"/>
                <a:ea typeface="Calibri"/>
                <a:cs typeface="Calibri"/>
                <a:sym typeface="Calibri"/>
              </a:rPr>
              <a:t>                sh "chmod u+x Test.py"</a:t>
            </a:r>
            <a:endParaRPr sz="2400" dirty="0"/>
          </a:p>
          <a:p>
            <a:pPr marL="609585">
              <a:lnSpc>
                <a:spcPct val="115000"/>
              </a:lnSpc>
            </a:pPr>
            <a:r>
              <a:rPr lang="en" sz="2400" dirty="0">
                <a:solidFill>
                  <a:srgbClr val="000000"/>
                </a:solidFill>
                <a:latin typeface="Calibri"/>
                <a:ea typeface="Calibri"/>
                <a:cs typeface="Calibri"/>
                <a:sym typeface="Calibri"/>
              </a:rPr>
              <a:t>                sh "./Test.py"</a:t>
            </a:r>
            <a:endParaRPr sz="2400" dirty="0"/>
          </a:p>
          <a:p>
            <a:pPr marL="609585">
              <a:lnSpc>
                <a:spcPct val="115000"/>
              </a:lnSpc>
            </a:pPr>
            <a:r>
              <a:rPr lang="en" sz="2400" dirty="0">
                <a:solidFill>
                  <a:srgbClr val="000000"/>
                </a:solidFill>
                <a:latin typeface="Calibri"/>
                <a:ea typeface="Calibri"/>
                <a:cs typeface="Calibri"/>
                <a:sym typeface="Calibri"/>
              </a:rPr>
              <a:t>            }</a:t>
            </a:r>
            <a:endParaRPr sz="2400" dirty="0"/>
          </a:p>
          <a:p>
            <a:pPr marL="609585">
              <a:lnSpc>
                <a:spcPct val="115000"/>
              </a:lnSpc>
            </a:pPr>
            <a:r>
              <a:rPr lang="en" sz="2400" dirty="0">
                <a:solidFill>
                  <a:srgbClr val="000000"/>
                </a:solidFill>
                <a:latin typeface="Calibri"/>
                <a:ea typeface="Calibri"/>
                <a:cs typeface="Calibri"/>
                <a:sym typeface="Calibri"/>
              </a:rPr>
              <a:t>        }</a:t>
            </a:r>
            <a:endParaRPr sz="2400" dirty="0"/>
          </a:p>
          <a:p>
            <a:pPr marL="609585">
              <a:lnSpc>
                <a:spcPct val="115000"/>
              </a:lnSpc>
            </a:pPr>
            <a:r>
              <a:rPr lang="en" sz="2400" dirty="0">
                <a:solidFill>
                  <a:srgbClr val="000000"/>
                </a:solidFill>
                <a:latin typeface="Calibri"/>
                <a:ea typeface="Calibri"/>
                <a:cs typeface="Calibri"/>
                <a:sym typeface="Calibri"/>
              </a:rPr>
              <a:t>    }</a:t>
            </a:r>
            <a:endParaRPr sz="2400" dirty="0"/>
          </a:p>
          <a:p>
            <a:pPr marL="609585">
              <a:lnSpc>
                <a:spcPct val="115000"/>
              </a:lnSpc>
            </a:pPr>
            <a:r>
              <a:rPr lang="en" sz="2400" dirty="0">
                <a:solidFill>
                  <a:srgbClr val="000000"/>
                </a:solidFill>
                <a:latin typeface="Calibri"/>
                <a:ea typeface="Calibri"/>
                <a:cs typeface="Calibri"/>
                <a:sym typeface="Calibri"/>
              </a:rPr>
              <a:t>}</a:t>
            </a:r>
            <a:endParaRPr sz="2400" dirty="0">
              <a:solidFill>
                <a:srgbClr val="000000"/>
              </a:solidFill>
              <a:latin typeface="Arial"/>
              <a:ea typeface="Arial"/>
              <a:cs typeface="Arial"/>
              <a:sym typeface="Arial"/>
            </a:endParaRPr>
          </a:p>
        </p:txBody>
      </p:sp>
      <p:sp>
        <p:nvSpPr>
          <p:cNvPr id="2" name="TextBox 1"/>
          <p:cNvSpPr txBox="1"/>
          <p:nvPr/>
        </p:nvSpPr>
        <p:spPr>
          <a:xfrm>
            <a:off x="6137031" y="5451231"/>
            <a:ext cx="4783015" cy="1200329"/>
          </a:xfrm>
          <a:prstGeom prst="rect">
            <a:avLst/>
          </a:prstGeom>
          <a:solidFill>
            <a:schemeClr val="accent1">
              <a:lumMod val="40000"/>
              <a:lumOff val="60000"/>
            </a:schemeClr>
          </a:solidFill>
        </p:spPr>
        <p:txBody>
          <a:bodyPr wrap="square" rtlCol="0">
            <a:spAutoFit/>
          </a:bodyPr>
          <a:lstStyle/>
          <a:p>
            <a:r>
              <a:rPr lang="en-US" dirty="0" smtClean="0"/>
              <a:t>You can execute any commands for example: </a:t>
            </a:r>
          </a:p>
          <a:p>
            <a:r>
              <a:rPr lang="en-US" dirty="0" smtClean="0"/>
              <a:t>You can compile and execute </a:t>
            </a:r>
            <a:r>
              <a:rPr lang="en-US" dirty="0" err="1" smtClean="0"/>
              <a:t>a.c</a:t>
            </a:r>
            <a:endParaRPr lang="en-US" dirty="0" smtClean="0"/>
          </a:p>
          <a:p>
            <a:r>
              <a:rPr lang="en-US" dirty="0" err="1" smtClean="0"/>
              <a:t>sh</a:t>
            </a:r>
            <a:r>
              <a:rPr lang="en-US" dirty="0" smtClean="0"/>
              <a:t> “</a:t>
            </a:r>
            <a:r>
              <a:rPr lang="en-US" dirty="0" err="1" smtClean="0"/>
              <a:t>gcc</a:t>
            </a:r>
            <a:r>
              <a:rPr lang="en-US" dirty="0" smtClean="0"/>
              <a:t> </a:t>
            </a:r>
            <a:r>
              <a:rPr lang="en-US" dirty="0" err="1" smtClean="0"/>
              <a:t>a.c</a:t>
            </a:r>
            <a:r>
              <a:rPr lang="en-US" dirty="0" smtClean="0"/>
              <a:t>”</a:t>
            </a:r>
          </a:p>
          <a:p>
            <a:r>
              <a:rPr lang="en-US" dirty="0" err="1" smtClean="0"/>
              <a:t>sh</a:t>
            </a:r>
            <a:r>
              <a:rPr lang="en-US" dirty="0" smtClean="0"/>
              <a:t> “./</a:t>
            </a:r>
            <a:r>
              <a:rPr lang="en-US" dirty="0" err="1" smtClean="0"/>
              <a:t>a.out</a:t>
            </a:r>
            <a:r>
              <a:rPr lang="en-US" dirty="0" smtClean="0"/>
              <a:t>”</a:t>
            </a:r>
            <a:endParaRPr lang="en-US" dirty="0"/>
          </a:p>
        </p:txBody>
      </p:sp>
    </p:spTree>
    <p:extLst>
      <p:ext uri="{BB962C8B-B14F-4D97-AF65-F5344CB8AC3E}">
        <p14:creationId xmlns:p14="http://schemas.microsoft.com/office/powerpoint/2010/main" val="2179791887"/>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571"/>
        <p:cNvGrpSpPr/>
        <p:nvPr/>
      </p:nvGrpSpPr>
      <p:grpSpPr>
        <a:xfrm>
          <a:off x="0" y="0"/>
          <a:ext cx="0" cy="0"/>
          <a:chOff x="0" y="0"/>
          <a:chExt cx="0" cy="0"/>
        </a:xfrm>
      </p:grpSpPr>
      <p:sp>
        <p:nvSpPr>
          <p:cNvPr id="1572" name="Google Shape;1572;gc97bf61353_0_3693"/>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135</a:t>
            </a:fld>
            <a:endParaRPr/>
          </a:p>
        </p:txBody>
      </p:sp>
      <p:sp>
        <p:nvSpPr>
          <p:cNvPr id="1573" name="Google Shape;1573;gc97bf61353_0_3693"/>
          <p:cNvSpPr txBox="1">
            <a:spLocks noGrp="1"/>
          </p:cNvSpPr>
          <p:nvPr>
            <p:ph type="title"/>
          </p:nvPr>
        </p:nvSpPr>
        <p:spPr>
          <a:xfrm>
            <a:off x="422239" y="162621"/>
            <a:ext cx="9483600" cy="510000"/>
          </a:xfrm>
          <a:prstGeom prst="rect">
            <a:avLst/>
          </a:prstGeom>
          <a:noFill/>
          <a:ln>
            <a:noFill/>
          </a:ln>
        </p:spPr>
        <p:txBody>
          <a:bodyPr spcFirstLastPara="1" vert="horz" wrap="square" lIns="121900" tIns="60933" rIns="121900" bIns="60933" rtlCol="0" anchor="ctr" anchorCtr="0">
            <a:noAutofit/>
          </a:bodyPr>
          <a:lstStyle/>
          <a:p>
            <a:r>
              <a:rPr lang="en"/>
              <a:t>Pipeline View</a:t>
            </a:r>
            <a:endParaRPr/>
          </a:p>
        </p:txBody>
      </p:sp>
      <p:pic>
        <p:nvPicPr>
          <p:cNvPr id="1574" name="Google Shape;1574;gc97bf61353_0_3693"/>
          <p:cNvPicPr preferRelativeResize="0"/>
          <p:nvPr/>
        </p:nvPicPr>
        <p:blipFill>
          <a:blip r:embed="rId3">
            <a:alphaModFix/>
          </a:blip>
          <a:stretch>
            <a:fillRect/>
          </a:stretch>
        </p:blipFill>
        <p:spPr>
          <a:xfrm>
            <a:off x="840334" y="1111267"/>
            <a:ext cx="10444485" cy="5422900"/>
          </a:xfrm>
          <a:prstGeom prst="rect">
            <a:avLst/>
          </a:prstGeom>
          <a:noFill/>
          <a:ln>
            <a:noFill/>
          </a:ln>
        </p:spPr>
      </p:pic>
    </p:spTree>
    <p:extLst>
      <p:ext uri="{BB962C8B-B14F-4D97-AF65-F5344CB8AC3E}">
        <p14:creationId xmlns:p14="http://schemas.microsoft.com/office/powerpoint/2010/main" val="412291438"/>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592"/>
        <p:cNvGrpSpPr/>
        <p:nvPr/>
      </p:nvGrpSpPr>
      <p:grpSpPr>
        <a:xfrm>
          <a:off x="0" y="0"/>
          <a:ext cx="0" cy="0"/>
          <a:chOff x="0" y="0"/>
          <a:chExt cx="0" cy="0"/>
        </a:xfrm>
      </p:grpSpPr>
      <p:sp>
        <p:nvSpPr>
          <p:cNvPr id="1593" name="Google Shape;1593;gc97bf61353_0_5030"/>
          <p:cNvSpPr txBox="1">
            <a:spLocks noGrp="1"/>
          </p:cNvSpPr>
          <p:nvPr>
            <p:ph type="sldNum" idx="12"/>
          </p:nvPr>
        </p:nvSpPr>
        <p:spPr>
          <a:xfrm>
            <a:off x="86233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136</a:t>
            </a:fld>
            <a:endParaRPr/>
          </a:p>
        </p:txBody>
      </p:sp>
      <p:sp>
        <p:nvSpPr>
          <p:cNvPr id="1594" name="Google Shape;1594;gc97bf61353_0_5030"/>
          <p:cNvSpPr txBox="1"/>
          <p:nvPr/>
        </p:nvSpPr>
        <p:spPr>
          <a:xfrm>
            <a:off x="2388967" y="2233000"/>
            <a:ext cx="8977600" cy="2392000"/>
          </a:xfrm>
          <a:prstGeom prst="rect">
            <a:avLst/>
          </a:prstGeom>
          <a:noFill/>
          <a:ln>
            <a:noFill/>
          </a:ln>
        </p:spPr>
        <p:txBody>
          <a:bodyPr spcFirstLastPara="1" wrap="square" lIns="121900" tIns="60933" rIns="121900" bIns="60933" anchor="t" anchorCtr="0">
            <a:noAutofit/>
          </a:bodyPr>
          <a:lstStyle/>
          <a:p>
            <a:pPr marL="609585">
              <a:lnSpc>
                <a:spcPct val="150000"/>
              </a:lnSpc>
            </a:pPr>
            <a:r>
              <a:rPr lang="en" sz="4267">
                <a:solidFill>
                  <a:schemeClr val="lt1"/>
                </a:solidFill>
                <a:latin typeface="Proxima Nova"/>
                <a:ea typeface="Proxima Nova"/>
                <a:cs typeface="Proxima Nova"/>
                <a:sym typeface="Proxima Nova"/>
              </a:rPr>
              <a:t>Jenkins Distributed Architecture </a:t>
            </a:r>
            <a:endParaRPr sz="2400"/>
          </a:p>
        </p:txBody>
      </p:sp>
    </p:spTree>
    <p:extLst>
      <p:ext uri="{BB962C8B-B14F-4D97-AF65-F5344CB8AC3E}">
        <p14:creationId xmlns:p14="http://schemas.microsoft.com/office/powerpoint/2010/main" val="80755048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598"/>
        <p:cNvGrpSpPr/>
        <p:nvPr/>
      </p:nvGrpSpPr>
      <p:grpSpPr>
        <a:xfrm>
          <a:off x="0" y="0"/>
          <a:ext cx="0" cy="0"/>
          <a:chOff x="0" y="0"/>
          <a:chExt cx="0" cy="0"/>
        </a:xfrm>
      </p:grpSpPr>
      <p:sp>
        <p:nvSpPr>
          <p:cNvPr id="1599" name="Google Shape;1599;gc97bf61353_0_5035"/>
          <p:cNvSpPr txBox="1"/>
          <p:nvPr/>
        </p:nvSpPr>
        <p:spPr>
          <a:xfrm>
            <a:off x="304742" y="1115151"/>
            <a:ext cx="11788520" cy="5241200"/>
          </a:xfrm>
          <a:prstGeom prst="rect">
            <a:avLst/>
          </a:prstGeom>
          <a:noFill/>
          <a:ln>
            <a:noFill/>
          </a:ln>
        </p:spPr>
        <p:txBody>
          <a:bodyPr spcFirstLastPara="1" wrap="square" lIns="121900" tIns="121900" rIns="121900" bIns="121900" anchor="t" anchorCtr="0">
            <a:noAutofit/>
          </a:bodyPr>
          <a:lstStyle/>
          <a:p>
            <a:pPr marL="609585" indent="-448722">
              <a:buSzPts val="1700"/>
              <a:buChar char="●"/>
            </a:pPr>
            <a:r>
              <a:rPr lang="en" sz="2400" dirty="0">
                <a:solidFill>
                  <a:srgbClr val="000000"/>
                </a:solidFill>
                <a:ea typeface="Arial"/>
                <a:cs typeface="Arial"/>
                <a:sym typeface="Arial"/>
              </a:rPr>
              <a:t>Initially, when </a:t>
            </a:r>
            <a:r>
              <a:rPr lang="en" sz="2400" dirty="0"/>
              <a:t>you </a:t>
            </a:r>
            <a:r>
              <a:rPr lang="en" sz="2400" dirty="0">
                <a:solidFill>
                  <a:srgbClr val="000000"/>
                </a:solidFill>
                <a:ea typeface="Arial"/>
                <a:cs typeface="Arial"/>
                <a:sym typeface="Arial"/>
              </a:rPr>
              <a:t>start working with Jenkins, </a:t>
            </a:r>
            <a:r>
              <a:rPr lang="en" sz="2400" dirty="0"/>
              <a:t>you </a:t>
            </a:r>
            <a:r>
              <a:rPr lang="en" sz="2400" dirty="0">
                <a:solidFill>
                  <a:srgbClr val="000000"/>
                </a:solidFill>
                <a:ea typeface="Arial"/>
                <a:cs typeface="Arial"/>
                <a:sym typeface="Arial"/>
              </a:rPr>
              <a:t>have a single server to </a:t>
            </a:r>
            <a:r>
              <a:rPr lang="en" sz="2400" dirty="0"/>
              <a:t>carry out</a:t>
            </a:r>
            <a:r>
              <a:rPr lang="en" sz="2400" dirty="0">
                <a:solidFill>
                  <a:srgbClr val="000000"/>
                </a:solidFill>
                <a:ea typeface="Arial"/>
                <a:cs typeface="Arial"/>
                <a:sym typeface="Arial"/>
              </a:rPr>
              <a:t> all the tasks. The single Jenkins server is also called as Master node or Jenkins controller. </a:t>
            </a:r>
            <a:endParaRPr sz="2400" dirty="0">
              <a:solidFill>
                <a:srgbClr val="000000"/>
              </a:solidFill>
              <a:ea typeface="Arial"/>
              <a:cs typeface="Arial"/>
              <a:sym typeface="Arial"/>
            </a:endParaRPr>
          </a:p>
          <a:p>
            <a:endParaRPr sz="2400" dirty="0"/>
          </a:p>
          <a:p>
            <a:pPr marL="609585" indent="-448722">
              <a:lnSpc>
                <a:spcPct val="150000"/>
              </a:lnSpc>
              <a:buSzPts val="1700"/>
              <a:buChar char="●"/>
            </a:pPr>
            <a:r>
              <a:rPr lang="en" sz="2400" dirty="0">
                <a:solidFill>
                  <a:schemeClr val="dk1"/>
                </a:solidFill>
              </a:rPr>
              <a:t>Single Jenkins server is not enough to meet certain requirements like:</a:t>
            </a:r>
            <a:endParaRPr sz="2400" dirty="0">
              <a:solidFill>
                <a:schemeClr val="dk1"/>
              </a:solidFill>
            </a:endParaRPr>
          </a:p>
          <a:p>
            <a:pPr marL="1219170" lvl="1" indent="-448722">
              <a:lnSpc>
                <a:spcPct val="150000"/>
              </a:lnSpc>
              <a:buClr>
                <a:schemeClr val="dk1"/>
              </a:buClr>
              <a:buSzPts val="1700"/>
              <a:buChar char="○"/>
            </a:pPr>
            <a:r>
              <a:rPr lang="en" sz="2400" dirty="0">
                <a:solidFill>
                  <a:schemeClr val="dk1"/>
                </a:solidFill>
              </a:rPr>
              <a:t>When you configure more jobs </a:t>
            </a:r>
            <a:endParaRPr sz="2400" dirty="0">
              <a:solidFill>
                <a:schemeClr val="dk1"/>
              </a:solidFill>
            </a:endParaRPr>
          </a:p>
          <a:p>
            <a:pPr marL="1219170" lvl="1" indent="-448722">
              <a:lnSpc>
                <a:spcPct val="150000"/>
              </a:lnSpc>
              <a:buClr>
                <a:schemeClr val="dk1"/>
              </a:buClr>
              <a:buSzPts val="1700"/>
              <a:buChar char="○"/>
            </a:pPr>
            <a:r>
              <a:rPr lang="en" sz="2400" dirty="0">
                <a:solidFill>
                  <a:schemeClr val="dk1"/>
                </a:solidFill>
              </a:rPr>
              <a:t>When you orchestrate more frequent builds</a:t>
            </a:r>
            <a:endParaRPr sz="2400" dirty="0">
              <a:solidFill>
                <a:schemeClr val="dk1"/>
              </a:solidFill>
            </a:endParaRPr>
          </a:p>
          <a:p>
            <a:pPr marL="1219170" lvl="1" indent="-448722">
              <a:lnSpc>
                <a:spcPct val="150000"/>
              </a:lnSpc>
              <a:buClr>
                <a:schemeClr val="dk1"/>
              </a:buClr>
              <a:buSzPts val="1700"/>
              <a:buChar char="○"/>
            </a:pPr>
            <a:r>
              <a:rPr lang="en" sz="2400" dirty="0">
                <a:solidFill>
                  <a:schemeClr val="dk1"/>
                </a:solidFill>
              </a:rPr>
              <a:t>When more developers depend on one controller</a:t>
            </a:r>
            <a:endParaRPr sz="2400" dirty="0">
              <a:solidFill>
                <a:schemeClr val="dk1"/>
              </a:solidFill>
            </a:endParaRPr>
          </a:p>
          <a:p>
            <a:pPr marL="1219170" lvl="1" indent="-448722">
              <a:lnSpc>
                <a:spcPct val="150000"/>
              </a:lnSpc>
              <a:buClr>
                <a:schemeClr val="dk1"/>
              </a:buClr>
              <a:buSzPts val="1700"/>
              <a:buFont typeface="Noto Sans Symbols"/>
              <a:buChar char="○"/>
            </a:pPr>
            <a:r>
              <a:rPr lang="en" sz="2400" dirty="0">
                <a:solidFill>
                  <a:schemeClr val="dk1"/>
                </a:solidFill>
              </a:rPr>
              <a:t>When you add incremental features in large and complex projects frequently</a:t>
            </a:r>
            <a:endParaRPr sz="2400" dirty="0">
              <a:solidFill>
                <a:schemeClr val="dk1"/>
              </a:solidFill>
            </a:endParaRPr>
          </a:p>
          <a:p>
            <a:pPr marL="1219170" lvl="1" indent="-448722">
              <a:lnSpc>
                <a:spcPct val="150000"/>
              </a:lnSpc>
              <a:buClr>
                <a:schemeClr val="dk1"/>
              </a:buClr>
              <a:buSzPts val="1700"/>
              <a:buFont typeface="Noto Sans Symbols"/>
              <a:buChar char="○"/>
            </a:pPr>
            <a:r>
              <a:rPr lang="en" sz="2400" dirty="0">
                <a:solidFill>
                  <a:schemeClr val="dk1"/>
                </a:solidFill>
              </a:rPr>
              <a:t>When you need different environments (diff OS) to test the build</a:t>
            </a:r>
            <a:endParaRPr sz="2400" dirty="0">
              <a:solidFill>
                <a:schemeClr val="dk1"/>
              </a:solidFill>
            </a:endParaRPr>
          </a:p>
          <a:p>
            <a:pPr>
              <a:lnSpc>
                <a:spcPct val="150000"/>
              </a:lnSpc>
            </a:pPr>
            <a:endParaRPr sz="2400" dirty="0">
              <a:solidFill>
                <a:schemeClr val="dk1"/>
              </a:solidFill>
            </a:endParaRPr>
          </a:p>
          <a:p>
            <a:pPr marL="380990" indent="-228594">
              <a:buClr>
                <a:srgbClr val="000000"/>
              </a:buClr>
              <a:buSzPts val="1800"/>
            </a:pPr>
            <a:endParaRPr sz="2400" dirty="0">
              <a:solidFill>
                <a:srgbClr val="000000"/>
              </a:solidFill>
              <a:latin typeface="Arial"/>
              <a:ea typeface="Arial"/>
              <a:cs typeface="Arial"/>
              <a:sym typeface="Arial"/>
            </a:endParaRPr>
          </a:p>
          <a:p>
            <a:pPr>
              <a:lnSpc>
                <a:spcPct val="150000"/>
              </a:lnSpc>
            </a:pPr>
            <a:endParaRPr sz="2400" dirty="0"/>
          </a:p>
          <a:p>
            <a:pPr marL="380990" lvl="8" indent="-228594">
              <a:buClr>
                <a:srgbClr val="000000"/>
              </a:buClr>
              <a:buSzPts val="1800"/>
            </a:pPr>
            <a:endParaRPr sz="2800" dirty="0">
              <a:solidFill>
                <a:srgbClr val="000000"/>
              </a:solidFill>
              <a:latin typeface="Arial"/>
              <a:ea typeface="Arial"/>
              <a:cs typeface="Arial"/>
              <a:sym typeface="Arial"/>
            </a:endParaRPr>
          </a:p>
          <a:p>
            <a:pPr marL="0" lvl="8"/>
            <a:endParaRPr sz="2800" dirty="0">
              <a:solidFill>
                <a:srgbClr val="000000"/>
              </a:solidFill>
              <a:latin typeface="Arial"/>
              <a:ea typeface="Arial"/>
              <a:cs typeface="Arial"/>
              <a:sym typeface="Arial"/>
            </a:endParaRPr>
          </a:p>
          <a:p>
            <a:pPr marL="380990" indent="-228594">
              <a:buClr>
                <a:srgbClr val="000000"/>
              </a:buClr>
              <a:buSzPts val="1800"/>
            </a:pPr>
            <a:endParaRPr sz="2800" dirty="0">
              <a:solidFill>
                <a:srgbClr val="000000"/>
              </a:solidFill>
              <a:latin typeface="Arial"/>
              <a:ea typeface="Arial"/>
              <a:cs typeface="Arial"/>
              <a:sym typeface="Arial"/>
            </a:endParaRPr>
          </a:p>
        </p:txBody>
      </p:sp>
      <p:sp>
        <p:nvSpPr>
          <p:cNvPr id="1600" name="Google Shape;1600;gc97bf61353_0_5035"/>
          <p:cNvSpPr txBox="1">
            <a:spLocks noGrp="1"/>
          </p:cNvSpPr>
          <p:nvPr>
            <p:ph type="sldNum" idx="4294967295"/>
          </p:nvPr>
        </p:nvSpPr>
        <p:spPr>
          <a:xfrm>
            <a:off x="8682567" y="6356351"/>
            <a:ext cx="2743200" cy="366000"/>
          </a:xfrm>
          <a:prstGeom prst="rect">
            <a:avLst/>
          </a:prstGeom>
          <a:noFill/>
          <a:ln>
            <a:noFill/>
          </a:ln>
        </p:spPr>
        <p:txBody>
          <a:bodyPr spcFirstLastPara="1" vert="horz" wrap="square" lIns="121900" tIns="60933" rIns="121900" bIns="60933" rtlCol="0" anchor="ctr" anchorCtr="0">
            <a:noAutofit/>
          </a:bodyPr>
          <a:lstStyle/>
          <a:p>
            <a:pPr>
              <a:buSzPts val="900"/>
            </a:pPr>
            <a:fld id="{00000000-1234-1234-1234-123412341234}" type="slidenum">
              <a:rPr lang="en">
                <a:solidFill>
                  <a:srgbClr val="FF0000"/>
                </a:solidFill>
                <a:latin typeface="Proxima Nova"/>
                <a:ea typeface="Proxima Nova"/>
                <a:cs typeface="Proxima Nova"/>
                <a:sym typeface="Proxima Nova"/>
              </a:rPr>
              <a:pPr>
                <a:buSzPts val="900"/>
              </a:pPr>
              <a:t>137</a:t>
            </a:fld>
            <a:endParaRPr>
              <a:solidFill>
                <a:srgbClr val="FF0000"/>
              </a:solidFill>
              <a:latin typeface="Proxima Nova"/>
              <a:ea typeface="Proxima Nova"/>
              <a:cs typeface="Proxima Nova"/>
              <a:sym typeface="Proxima Nova"/>
            </a:endParaRPr>
          </a:p>
        </p:txBody>
      </p:sp>
      <p:sp>
        <p:nvSpPr>
          <p:cNvPr id="1601" name="Google Shape;1601;gc97bf61353_0_5035"/>
          <p:cNvSpPr txBox="1"/>
          <p:nvPr/>
        </p:nvSpPr>
        <p:spPr>
          <a:xfrm>
            <a:off x="514669" y="269900"/>
            <a:ext cx="7363200" cy="537200"/>
          </a:xfrm>
          <a:prstGeom prst="rect">
            <a:avLst/>
          </a:prstGeom>
          <a:noFill/>
          <a:ln>
            <a:noFill/>
          </a:ln>
        </p:spPr>
        <p:txBody>
          <a:bodyPr spcFirstLastPara="1" wrap="square" lIns="121900" tIns="60933" rIns="121900" bIns="60933" anchor="ctr" anchorCtr="0">
            <a:noAutofit/>
          </a:bodyPr>
          <a:lstStyle/>
          <a:p>
            <a:pPr>
              <a:lnSpc>
                <a:spcPct val="80000"/>
              </a:lnSpc>
              <a:buClr>
                <a:schemeClr val="dk1"/>
              </a:buClr>
              <a:buSzPts val="1100"/>
            </a:pPr>
            <a:r>
              <a:rPr lang="en" sz="3387">
                <a:solidFill>
                  <a:schemeClr val="lt1"/>
                </a:solidFill>
                <a:latin typeface="Proxima Nova"/>
                <a:ea typeface="Proxima Nova"/>
                <a:cs typeface="Proxima Nova"/>
                <a:sym typeface="Proxima Nova"/>
              </a:rPr>
              <a:t>Scaling Jenkins</a:t>
            </a:r>
            <a:endParaRPr sz="3387">
              <a:solidFill>
                <a:schemeClr val="lt1"/>
              </a:solidFill>
              <a:latin typeface="Proxima Nova"/>
              <a:ea typeface="Proxima Nova"/>
              <a:cs typeface="Proxima Nova"/>
              <a:sym typeface="Proxima Nova"/>
            </a:endParaRPr>
          </a:p>
        </p:txBody>
      </p:sp>
    </p:spTree>
    <p:extLst>
      <p:ext uri="{BB962C8B-B14F-4D97-AF65-F5344CB8AC3E}">
        <p14:creationId xmlns:p14="http://schemas.microsoft.com/office/powerpoint/2010/main" val="742076402"/>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7" name="Google Shape;1607;gc97bf61353_0_5042"/>
          <p:cNvSpPr txBox="1">
            <a:spLocks noGrp="1"/>
          </p:cNvSpPr>
          <p:nvPr>
            <p:ph type="sldNum" idx="4294967295"/>
          </p:nvPr>
        </p:nvSpPr>
        <p:spPr>
          <a:xfrm>
            <a:off x="8682567" y="6356351"/>
            <a:ext cx="2743200" cy="366000"/>
          </a:xfrm>
          <a:prstGeom prst="rect">
            <a:avLst/>
          </a:prstGeom>
          <a:noFill/>
          <a:ln>
            <a:noFill/>
          </a:ln>
        </p:spPr>
        <p:txBody>
          <a:bodyPr spcFirstLastPara="1" vert="horz" wrap="square" lIns="121900" tIns="60933" rIns="121900" bIns="60933" rtlCol="0" anchor="ctr" anchorCtr="0">
            <a:noAutofit/>
          </a:bodyPr>
          <a:lstStyle/>
          <a:p>
            <a:pPr>
              <a:buSzPts val="900"/>
            </a:pPr>
            <a:fld id="{00000000-1234-1234-1234-123412341234}" type="slidenum">
              <a:rPr lang="en">
                <a:solidFill>
                  <a:srgbClr val="FF0000"/>
                </a:solidFill>
                <a:latin typeface="Proxima Nova"/>
                <a:ea typeface="Proxima Nova"/>
                <a:cs typeface="Proxima Nova"/>
                <a:sym typeface="Proxima Nova"/>
              </a:rPr>
              <a:pPr>
                <a:buSzPts val="900"/>
              </a:pPr>
              <a:t>138</a:t>
            </a:fld>
            <a:endParaRPr>
              <a:solidFill>
                <a:srgbClr val="FF0000"/>
              </a:solidFill>
              <a:latin typeface="Proxima Nova"/>
              <a:ea typeface="Proxima Nova"/>
              <a:cs typeface="Proxima Nova"/>
              <a:sym typeface="Proxima Nova"/>
            </a:endParaRPr>
          </a:p>
        </p:txBody>
      </p:sp>
      <p:sp>
        <p:nvSpPr>
          <p:cNvPr id="1608" name="Google Shape;1608;gc97bf61353_0_5042"/>
          <p:cNvSpPr txBox="1"/>
          <p:nvPr/>
        </p:nvSpPr>
        <p:spPr>
          <a:xfrm>
            <a:off x="246567" y="1444633"/>
            <a:ext cx="11671600" cy="5127200"/>
          </a:xfrm>
          <a:prstGeom prst="rect">
            <a:avLst/>
          </a:prstGeom>
          <a:noFill/>
          <a:ln>
            <a:noFill/>
          </a:ln>
        </p:spPr>
        <p:txBody>
          <a:bodyPr spcFirstLastPara="1" wrap="square" lIns="121900" tIns="121900" rIns="121900" bIns="121900" anchor="t" anchorCtr="0">
            <a:noAutofit/>
          </a:bodyPr>
          <a:lstStyle/>
          <a:p>
            <a:pPr marL="609585" indent="-440256">
              <a:buSzPts val="1600"/>
              <a:buChar char="●"/>
            </a:pPr>
            <a:r>
              <a:rPr lang="en" sz="2133"/>
              <a:t>Instead of adding new team members or new projects to an existing single Jenkins controller, you can create additional Jenkins controllers to accommodate new teams or projects.</a:t>
            </a:r>
            <a:endParaRPr sz="2133"/>
          </a:p>
          <a:p>
            <a:pPr marL="380990" indent="-245527">
              <a:buClr>
                <a:srgbClr val="000000"/>
              </a:buClr>
              <a:buSzPts val="1600"/>
            </a:pPr>
            <a:endParaRPr sz="2133">
              <a:solidFill>
                <a:srgbClr val="000000"/>
              </a:solidFill>
              <a:latin typeface="Arial"/>
              <a:ea typeface="Arial"/>
              <a:cs typeface="Arial"/>
              <a:sym typeface="Arial"/>
            </a:endParaRPr>
          </a:p>
          <a:p>
            <a:pPr marL="609585" indent="-440256">
              <a:buSzPts val="1600"/>
              <a:buChar char="●"/>
            </a:pPr>
            <a:r>
              <a:rPr lang="en" sz="2133"/>
              <a:t>The Jenkins distributed architecture enables us to use various environments for each build project, dividing the workload across multiple agents running jobs concurrently.</a:t>
            </a:r>
            <a:endParaRPr sz="2400"/>
          </a:p>
          <a:p>
            <a:pPr marL="380990" indent="-245527">
              <a:buClr>
                <a:srgbClr val="000000"/>
              </a:buClr>
              <a:buSzPts val="1600"/>
            </a:pPr>
            <a:endParaRPr sz="2133">
              <a:solidFill>
                <a:srgbClr val="000000"/>
              </a:solidFill>
              <a:latin typeface="Arial"/>
              <a:ea typeface="Arial"/>
              <a:cs typeface="Arial"/>
              <a:sym typeface="Arial"/>
            </a:endParaRPr>
          </a:p>
          <a:p>
            <a:pPr marL="609585" indent="-440256">
              <a:buSzPts val="1600"/>
              <a:buChar char="●"/>
            </a:pPr>
            <a:r>
              <a:rPr lang="en" sz="2133"/>
              <a:t>Jenkins' distributed architecture is based on the idea of ‘Master + Agent</a:t>
            </a:r>
            <a:r>
              <a:rPr lang="en" sz="2133">
                <a:solidFill>
                  <a:schemeClr val="dk1"/>
                </a:solidFill>
              </a:rPr>
              <a:t>’</a:t>
            </a:r>
            <a:r>
              <a:rPr lang="en" sz="2133"/>
              <a:t>. The master is responsible for coordination and providing the GUI and API endpoints, while the Agents perform the work.</a:t>
            </a:r>
            <a:endParaRPr sz="2133">
              <a:solidFill>
                <a:srgbClr val="000000"/>
              </a:solidFill>
              <a:latin typeface="Arial"/>
              <a:ea typeface="Arial"/>
              <a:cs typeface="Arial"/>
              <a:sym typeface="Arial"/>
            </a:endParaRPr>
          </a:p>
          <a:p>
            <a:pPr marL="380990" indent="-245527">
              <a:buClr>
                <a:srgbClr val="000000"/>
              </a:buClr>
              <a:buSzPts val="1600"/>
            </a:pPr>
            <a:endParaRPr sz="2133">
              <a:solidFill>
                <a:srgbClr val="000000"/>
              </a:solidFill>
              <a:latin typeface="Arial"/>
              <a:ea typeface="Arial"/>
              <a:cs typeface="Arial"/>
              <a:sym typeface="Arial"/>
            </a:endParaRPr>
          </a:p>
          <a:p>
            <a:pPr marL="609585" indent="-440256">
              <a:buSzPts val="1600"/>
              <a:buChar char="●"/>
            </a:pPr>
            <a:r>
              <a:rPr lang="en" sz="2133"/>
              <a:t>The Jenkins master manages the Jenkins agents and orchestrates their work by scheduling jobs on agents and monitoring them.</a:t>
            </a:r>
            <a:endParaRPr sz="2133"/>
          </a:p>
          <a:p>
            <a:pPr marL="380990" indent="-245527">
              <a:buClr>
                <a:srgbClr val="000000"/>
              </a:buClr>
              <a:buSzPts val="1600"/>
            </a:pPr>
            <a:endParaRPr sz="2133">
              <a:solidFill>
                <a:srgbClr val="000000"/>
              </a:solidFill>
              <a:latin typeface="Arial"/>
              <a:ea typeface="Arial"/>
              <a:cs typeface="Arial"/>
              <a:sym typeface="Arial"/>
            </a:endParaRPr>
          </a:p>
          <a:p>
            <a:pPr marL="609585" indent="-440256">
              <a:buSzPts val="1600"/>
              <a:buChar char="●"/>
            </a:pPr>
            <a:r>
              <a:rPr lang="en" sz="2133"/>
              <a:t>Agents can link to the Jenkins controller via local or cloud computers.</a:t>
            </a:r>
            <a:endParaRPr sz="2133"/>
          </a:p>
          <a:p>
            <a:pPr marL="609585"/>
            <a:endParaRPr sz="2133"/>
          </a:p>
        </p:txBody>
      </p:sp>
      <p:sp>
        <p:nvSpPr>
          <p:cNvPr id="1609" name="Google Shape;1609;gc97bf61353_0_5042"/>
          <p:cNvSpPr txBox="1"/>
          <p:nvPr/>
        </p:nvSpPr>
        <p:spPr>
          <a:xfrm>
            <a:off x="514669" y="269900"/>
            <a:ext cx="7363200" cy="537200"/>
          </a:xfrm>
          <a:prstGeom prst="rect">
            <a:avLst/>
          </a:prstGeom>
          <a:noFill/>
          <a:ln>
            <a:noFill/>
          </a:ln>
        </p:spPr>
        <p:txBody>
          <a:bodyPr spcFirstLastPara="1" wrap="square" lIns="121900" tIns="60933" rIns="121900" bIns="60933" anchor="ctr" anchorCtr="0">
            <a:noAutofit/>
          </a:bodyPr>
          <a:lstStyle/>
          <a:p>
            <a:pPr>
              <a:lnSpc>
                <a:spcPct val="80000"/>
              </a:lnSpc>
            </a:pPr>
            <a:r>
              <a:rPr lang="en" sz="3387">
                <a:solidFill>
                  <a:schemeClr val="lt1"/>
                </a:solidFill>
                <a:latin typeface="Proxima Nova"/>
                <a:ea typeface="Proxima Nova"/>
                <a:cs typeface="Proxima Nova"/>
                <a:sym typeface="Proxima Nova"/>
              </a:rPr>
              <a:t>Scaling Jenkins</a:t>
            </a:r>
            <a:endParaRPr sz="3387">
              <a:solidFill>
                <a:schemeClr val="lt1"/>
              </a:solidFill>
              <a:latin typeface="Proxima Nova"/>
              <a:ea typeface="Proxima Nova"/>
              <a:cs typeface="Proxima Nova"/>
              <a:sym typeface="Proxima Nova"/>
            </a:endParaRPr>
          </a:p>
        </p:txBody>
      </p:sp>
    </p:spTree>
    <p:extLst>
      <p:ext uri="{BB962C8B-B14F-4D97-AF65-F5344CB8AC3E}">
        <p14:creationId xmlns:p14="http://schemas.microsoft.com/office/powerpoint/2010/main" val="2742854424"/>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614"/>
        <p:cNvGrpSpPr/>
        <p:nvPr/>
      </p:nvGrpSpPr>
      <p:grpSpPr>
        <a:xfrm>
          <a:off x="0" y="0"/>
          <a:ext cx="0" cy="0"/>
          <a:chOff x="0" y="0"/>
          <a:chExt cx="0" cy="0"/>
        </a:xfrm>
      </p:grpSpPr>
      <p:sp>
        <p:nvSpPr>
          <p:cNvPr id="1615" name="Google Shape;1615;gc97bf61353_0_5049"/>
          <p:cNvSpPr txBox="1">
            <a:spLocks noGrp="1"/>
          </p:cNvSpPr>
          <p:nvPr>
            <p:ph type="sldNum" idx="4294967295"/>
          </p:nvPr>
        </p:nvSpPr>
        <p:spPr>
          <a:xfrm>
            <a:off x="8682567" y="6356351"/>
            <a:ext cx="2743200" cy="366000"/>
          </a:xfrm>
          <a:prstGeom prst="rect">
            <a:avLst/>
          </a:prstGeom>
          <a:noFill/>
          <a:ln>
            <a:noFill/>
          </a:ln>
        </p:spPr>
        <p:txBody>
          <a:bodyPr spcFirstLastPara="1" vert="horz" wrap="square" lIns="121900" tIns="60933" rIns="121900" bIns="60933" rtlCol="0" anchor="ctr" anchorCtr="0">
            <a:noAutofit/>
          </a:bodyPr>
          <a:lstStyle/>
          <a:p>
            <a:pPr>
              <a:buSzPts val="900"/>
            </a:pPr>
            <a:fld id="{00000000-1234-1234-1234-123412341234}" type="slidenum">
              <a:rPr lang="en">
                <a:solidFill>
                  <a:srgbClr val="FF0000"/>
                </a:solidFill>
                <a:latin typeface="Proxima Nova"/>
                <a:ea typeface="Proxima Nova"/>
                <a:cs typeface="Proxima Nova"/>
                <a:sym typeface="Proxima Nova"/>
              </a:rPr>
              <a:pPr>
                <a:buSzPts val="900"/>
              </a:pPr>
              <a:t>139</a:t>
            </a:fld>
            <a:endParaRPr>
              <a:solidFill>
                <a:srgbClr val="FF0000"/>
              </a:solidFill>
              <a:latin typeface="Proxima Nova"/>
              <a:ea typeface="Proxima Nova"/>
              <a:cs typeface="Proxima Nova"/>
              <a:sym typeface="Proxima Nova"/>
            </a:endParaRPr>
          </a:p>
        </p:txBody>
      </p:sp>
      <p:sp>
        <p:nvSpPr>
          <p:cNvPr id="1616" name="Google Shape;1616;gc97bf61353_0_5049"/>
          <p:cNvSpPr txBox="1"/>
          <p:nvPr/>
        </p:nvSpPr>
        <p:spPr>
          <a:xfrm>
            <a:off x="514669" y="269900"/>
            <a:ext cx="7363200" cy="537200"/>
          </a:xfrm>
          <a:prstGeom prst="rect">
            <a:avLst/>
          </a:prstGeom>
          <a:noFill/>
          <a:ln>
            <a:noFill/>
          </a:ln>
        </p:spPr>
        <p:txBody>
          <a:bodyPr spcFirstLastPara="1" wrap="square" lIns="121900" tIns="60933" rIns="121900" bIns="60933" anchor="ctr" anchorCtr="0">
            <a:noAutofit/>
          </a:bodyPr>
          <a:lstStyle/>
          <a:p>
            <a:pPr>
              <a:lnSpc>
                <a:spcPct val="80000"/>
              </a:lnSpc>
              <a:buClr>
                <a:schemeClr val="dk1"/>
              </a:buClr>
              <a:buSzPts val="1100"/>
            </a:pPr>
            <a:r>
              <a:rPr lang="en" sz="3387">
                <a:solidFill>
                  <a:schemeClr val="lt1"/>
                </a:solidFill>
                <a:latin typeface="Proxima Nova"/>
                <a:ea typeface="Proxima Nova"/>
                <a:cs typeface="Proxima Nova"/>
                <a:sym typeface="Proxima Nova"/>
              </a:rPr>
              <a:t>Jenkins Distributed Architecture</a:t>
            </a:r>
            <a:endParaRPr sz="3387">
              <a:solidFill>
                <a:schemeClr val="lt1"/>
              </a:solidFill>
              <a:latin typeface="Proxima Nova"/>
              <a:ea typeface="Proxima Nova"/>
              <a:cs typeface="Proxima Nova"/>
              <a:sym typeface="Proxima Nova"/>
            </a:endParaRPr>
          </a:p>
        </p:txBody>
      </p:sp>
      <p:sp>
        <p:nvSpPr>
          <p:cNvPr id="1618" name="Google Shape;1618;gc97bf61353_0_5049"/>
          <p:cNvSpPr/>
          <p:nvPr/>
        </p:nvSpPr>
        <p:spPr>
          <a:xfrm>
            <a:off x="3983141" y="2493196"/>
            <a:ext cx="2667200" cy="1316800"/>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pic>
        <p:nvPicPr>
          <p:cNvPr id="1619" name="Google Shape;1619;gc97bf61353_0_5049"/>
          <p:cNvPicPr preferRelativeResize="0"/>
          <p:nvPr/>
        </p:nvPicPr>
        <p:blipFill>
          <a:blip r:embed="rId3">
            <a:alphaModFix/>
          </a:blip>
          <a:stretch>
            <a:fillRect/>
          </a:stretch>
        </p:blipFill>
        <p:spPr>
          <a:xfrm>
            <a:off x="1476367" y="1412867"/>
            <a:ext cx="8604268" cy="5309500"/>
          </a:xfrm>
          <a:prstGeom prst="rect">
            <a:avLst/>
          </a:prstGeom>
          <a:noFill/>
          <a:ln>
            <a:noFill/>
          </a:ln>
        </p:spPr>
      </p:pic>
    </p:spTree>
    <p:extLst>
      <p:ext uri="{BB962C8B-B14F-4D97-AF65-F5344CB8AC3E}">
        <p14:creationId xmlns:p14="http://schemas.microsoft.com/office/powerpoint/2010/main" val="35293260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gc96debfe75_2_5835"/>
          <p:cNvSpPr txBox="1"/>
          <p:nvPr/>
        </p:nvSpPr>
        <p:spPr>
          <a:xfrm>
            <a:off x="422233" y="935934"/>
            <a:ext cx="11409600" cy="6155491"/>
          </a:xfrm>
          <a:prstGeom prst="rect">
            <a:avLst/>
          </a:prstGeom>
          <a:noFill/>
          <a:ln>
            <a:noFill/>
          </a:ln>
        </p:spPr>
        <p:txBody>
          <a:bodyPr spcFirstLastPara="1" wrap="square" lIns="121900" tIns="121900" rIns="121900" bIns="121900" anchor="t" anchorCtr="0">
            <a:spAutoFit/>
          </a:bodyPr>
          <a:lstStyle/>
          <a:p>
            <a:pPr marL="380990" indent="-444489">
              <a:buClr>
                <a:schemeClr val="dk1"/>
              </a:buClr>
              <a:buSzPts val="1800"/>
              <a:buChar char="●"/>
            </a:pPr>
            <a:r>
              <a:rPr lang="en" sz="2400" dirty="0">
                <a:solidFill>
                  <a:schemeClr val="dk1"/>
                </a:solidFill>
              </a:rPr>
              <a:t>Jenkins is the outcome of an innovative developer, Kohsuke Kawaguchi, who began this project as a hobby under the name Hudson in late 2004 while working at Sun Microsystems.</a:t>
            </a:r>
            <a:endParaRPr sz="2400" dirty="0">
              <a:solidFill>
                <a:schemeClr val="dk1"/>
              </a:solidFill>
            </a:endParaRPr>
          </a:p>
          <a:p>
            <a:pPr marL="609585"/>
            <a:endParaRPr sz="2400" dirty="0">
              <a:solidFill>
                <a:schemeClr val="dk1"/>
              </a:solidFill>
            </a:endParaRPr>
          </a:p>
          <a:p>
            <a:pPr marL="380990" indent="-444489">
              <a:buClr>
                <a:schemeClr val="dk1"/>
              </a:buClr>
              <a:buSzPts val="1800"/>
              <a:buChar char="●"/>
            </a:pPr>
            <a:r>
              <a:rPr lang="en" sz="2400" dirty="0">
                <a:solidFill>
                  <a:schemeClr val="dk1"/>
                </a:solidFill>
              </a:rPr>
              <a:t>In 2009, Sun Microsystems was acquired by Oracle. At the end of 2010, tensions arose between the Hudson developer community and Oracle. Initially, the problem was with the Java.net infrastructure, which later worsened due to issues related to Oracle's claim to the Hudson trademark. </a:t>
            </a:r>
            <a:endParaRPr sz="2400" dirty="0">
              <a:solidFill>
                <a:schemeClr val="dk1"/>
              </a:solidFill>
            </a:endParaRPr>
          </a:p>
          <a:p>
            <a:pPr marL="609585"/>
            <a:endParaRPr sz="2400" dirty="0">
              <a:solidFill>
                <a:schemeClr val="dk1"/>
              </a:solidFill>
            </a:endParaRPr>
          </a:p>
          <a:p>
            <a:pPr marL="380990" indent="-444489">
              <a:buClr>
                <a:schemeClr val="dk1"/>
              </a:buClr>
              <a:buSzPts val="1800"/>
              <a:buChar char="●"/>
            </a:pPr>
            <a:r>
              <a:rPr lang="en" sz="2400" dirty="0">
                <a:solidFill>
                  <a:schemeClr val="dk1"/>
                </a:solidFill>
              </a:rPr>
              <a:t>In January 2011, the Hudson developer community decided to rename the project as Jenkins. Subsequently, they migrated the original Hudson code base to a new GitHub project and continued their work there. </a:t>
            </a:r>
            <a:endParaRPr sz="2400" dirty="0">
              <a:solidFill>
                <a:schemeClr val="dk1"/>
              </a:solidFill>
            </a:endParaRPr>
          </a:p>
          <a:p>
            <a:pPr marL="609585"/>
            <a:endParaRPr sz="2400" dirty="0">
              <a:solidFill>
                <a:schemeClr val="dk1"/>
              </a:solidFill>
            </a:endParaRPr>
          </a:p>
          <a:p>
            <a:pPr marL="380990" indent="-444489">
              <a:buClr>
                <a:schemeClr val="dk1"/>
              </a:buClr>
              <a:buSzPts val="1800"/>
              <a:buChar char="●"/>
            </a:pPr>
            <a:r>
              <a:rPr lang="en" sz="2400" dirty="0">
                <a:solidFill>
                  <a:schemeClr val="dk1"/>
                </a:solidFill>
              </a:rPr>
              <a:t>After this, the majority of users joined the Jenkins developer community, migrating to Jenkins.</a:t>
            </a:r>
            <a:endParaRPr sz="1400" dirty="0">
              <a:solidFill>
                <a:schemeClr val="dk1"/>
              </a:solidFill>
            </a:endParaRPr>
          </a:p>
          <a:p>
            <a:endParaRPr sz="2400" dirty="0"/>
          </a:p>
        </p:txBody>
      </p:sp>
      <p:sp>
        <p:nvSpPr>
          <p:cNvPr id="1341" name="Google Shape;1341;gc96debfe75_2_5835"/>
          <p:cNvSpPr txBox="1">
            <a:spLocks noGrp="1"/>
          </p:cNvSpPr>
          <p:nvPr>
            <p:ph type="sldNum" idx="12"/>
          </p:nvPr>
        </p:nvSpPr>
        <p:spPr>
          <a:xfrm>
            <a:off x="8610600" y="6356351"/>
            <a:ext cx="2743200" cy="365200"/>
          </a:xfrm>
          <a:prstGeom prst="rect">
            <a:avLst/>
          </a:prstGeom>
        </p:spPr>
        <p:txBody>
          <a:bodyPr spcFirstLastPara="1" vert="horz" wrap="square" lIns="121900" tIns="60933" rIns="121900" bIns="60933" rtlCol="0" anchor="ctr" anchorCtr="0">
            <a:noAutofit/>
          </a:bodyPr>
          <a:lstStyle/>
          <a:p>
            <a:fld id="{00000000-1234-1234-1234-123412341234}" type="slidenum">
              <a:rPr lang="en"/>
              <a:pPr/>
              <a:t>14</a:t>
            </a:fld>
            <a:endParaRPr/>
          </a:p>
        </p:txBody>
      </p:sp>
      <p:sp>
        <p:nvSpPr>
          <p:cNvPr id="1342" name="Google Shape;1342;gc96debfe75_2_5835"/>
          <p:cNvSpPr txBox="1">
            <a:spLocks noGrp="1"/>
          </p:cNvSpPr>
          <p:nvPr>
            <p:ph type="title"/>
          </p:nvPr>
        </p:nvSpPr>
        <p:spPr>
          <a:xfrm>
            <a:off x="422239" y="162621"/>
            <a:ext cx="4981200" cy="510000"/>
          </a:xfrm>
          <a:prstGeom prst="rect">
            <a:avLst/>
          </a:prstGeom>
        </p:spPr>
        <p:txBody>
          <a:bodyPr spcFirstLastPara="1" vert="horz" wrap="square" lIns="121900" tIns="60933" rIns="121900" bIns="60933" rtlCol="0" anchor="ctr" anchorCtr="0">
            <a:noAutofit/>
          </a:bodyPr>
          <a:lstStyle/>
          <a:p>
            <a:r>
              <a:rPr lang="en" dirty="0"/>
              <a:t>How Jenkins Evolved</a:t>
            </a:r>
            <a:endParaRPr dirty="0"/>
          </a:p>
        </p:txBody>
      </p:sp>
    </p:spTree>
    <p:extLst>
      <p:ext uri="{BB962C8B-B14F-4D97-AF65-F5344CB8AC3E}">
        <p14:creationId xmlns:p14="http://schemas.microsoft.com/office/powerpoint/2010/main" val="172686922"/>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255185" y="961943"/>
            <a:ext cx="11385830" cy="5456441"/>
          </a:xfrm>
          <a:solidFill>
            <a:schemeClr val="accent1">
              <a:lumMod val="20000"/>
              <a:lumOff val="80000"/>
            </a:schemeClr>
          </a:solidFill>
        </p:spPr>
        <p:txBody>
          <a:bodyPr/>
          <a:lstStyle/>
          <a:p>
            <a:pPr marL="647693" indent="-342900" algn="l">
              <a:lnSpc>
                <a:spcPct val="150000"/>
              </a:lnSpc>
              <a:buFont typeface="Wingdings" panose="05000000000000000000" pitchFamily="2" charset="2"/>
              <a:buChar char="Ø"/>
            </a:pPr>
            <a:r>
              <a:rPr lang="en-US" sz="2100" dirty="0" smtClean="0">
                <a:latin typeface="+mn-lt"/>
              </a:rPr>
              <a:t>SSH </a:t>
            </a:r>
            <a:r>
              <a:rPr lang="en-US" sz="2100" dirty="0">
                <a:latin typeface="+mn-lt"/>
              </a:rPr>
              <a:t>key is a secure access credential used in the Secure Shell (SSH) protocol. </a:t>
            </a:r>
            <a:endParaRPr lang="en-US" sz="2100" dirty="0" smtClean="0">
              <a:latin typeface="+mn-lt"/>
            </a:endParaRPr>
          </a:p>
          <a:p>
            <a:pPr marL="647693" indent="-342900" algn="l">
              <a:lnSpc>
                <a:spcPct val="150000"/>
              </a:lnSpc>
              <a:buFont typeface="Wingdings" panose="05000000000000000000" pitchFamily="2" charset="2"/>
              <a:buChar char="Ø"/>
            </a:pPr>
            <a:r>
              <a:rPr lang="en-US" sz="2100" dirty="0" smtClean="0">
                <a:latin typeface="+mn-lt"/>
              </a:rPr>
              <a:t>SSH </a:t>
            </a:r>
            <a:r>
              <a:rPr lang="en-US" sz="2100" dirty="0">
                <a:latin typeface="+mn-lt"/>
              </a:rPr>
              <a:t>keys use key pairs based on public key infrastructure (PKI) technology, the gold standard for digital identity authentication and encryption, to provide a secure and scalable method of authentication.</a:t>
            </a:r>
          </a:p>
          <a:p>
            <a:pPr marL="647693" indent="-342900" algn="l">
              <a:lnSpc>
                <a:spcPct val="150000"/>
              </a:lnSpc>
              <a:buFont typeface="Wingdings" panose="05000000000000000000" pitchFamily="2" charset="2"/>
              <a:buChar char="Ø"/>
            </a:pPr>
            <a:r>
              <a:rPr lang="en-US" sz="2100" dirty="0">
                <a:latin typeface="+mn-lt"/>
              </a:rPr>
              <a:t>As the SSH protocol is widely used for communication in cloud services, network environments, file transfer tools, configuration management tools, and other computer-dependent services, </a:t>
            </a:r>
            <a:r>
              <a:rPr lang="en-US" sz="2100" dirty="0" smtClean="0">
                <a:latin typeface="+mn-lt"/>
              </a:rPr>
              <a:t>to </a:t>
            </a:r>
            <a:r>
              <a:rPr lang="en-US" sz="2100" dirty="0">
                <a:latin typeface="+mn-lt"/>
              </a:rPr>
              <a:t>authenticate identity and protect those services from unintended use or malicious attacks.</a:t>
            </a:r>
          </a:p>
          <a:p>
            <a:pPr marL="647693" indent="-342900" algn="l">
              <a:lnSpc>
                <a:spcPct val="150000"/>
              </a:lnSpc>
              <a:buFont typeface="Wingdings" panose="05000000000000000000" pitchFamily="2" charset="2"/>
              <a:buChar char="Ø"/>
            </a:pPr>
            <a:r>
              <a:rPr lang="en-US" sz="2100" dirty="0">
                <a:latin typeface="+mn-lt"/>
              </a:rPr>
              <a:t>SSH keys not only improve security, but also enable the automation of connected processes, single sign-on (SSO), and identity and access management at scale that today’s businesses require.</a:t>
            </a:r>
          </a:p>
        </p:txBody>
      </p:sp>
      <p:sp>
        <p:nvSpPr>
          <p:cNvPr id="3" name="Title 2"/>
          <p:cNvSpPr>
            <a:spLocks noGrp="1"/>
          </p:cNvSpPr>
          <p:nvPr>
            <p:ph type="title"/>
          </p:nvPr>
        </p:nvSpPr>
        <p:spPr/>
        <p:txBody>
          <a:bodyPr/>
          <a:lstStyle/>
          <a:p>
            <a:r>
              <a:rPr lang="en-US" dirty="0" smtClean="0"/>
              <a:t>SSH Key</a:t>
            </a:r>
            <a:endParaRPr lang="en-US" dirty="0"/>
          </a:p>
        </p:txBody>
      </p:sp>
    </p:spTree>
    <p:extLst>
      <p:ext uri="{BB962C8B-B14F-4D97-AF65-F5344CB8AC3E}">
        <p14:creationId xmlns:p14="http://schemas.microsoft.com/office/powerpoint/2010/main" val="1241074094"/>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SSH Key</a:t>
            </a:r>
          </a:p>
        </p:txBody>
      </p:sp>
      <p:sp>
        <p:nvSpPr>
          <p:cNvPr id="4" name="Rectangle 3"/>
          <p:cNvSpPr/>
          <p:nvPr/>
        </p:nvSpPr>
        <p:spPr>
          <a:xfrm>
            <a:off x="202223" y="1186770"/>
            <a:ext cx="11989777" cy="4893647"/>
          </a:xfrm>
          <a:prstGeom prst="rect">
            <a:avLst/>
          </a:prstGeom>
          <a:solidFill>
            <a:schemeClr val="accent1">
              <a:lumMod val="20000"/>
              <a:lumOff val="80000"/>
            </a:schemeClr>
          </a:solidFill>
        </p:spPr>
        <p:txBody>
          <a:bodyPr wrap="square">
            <a:spAutoFit/>
          </a:bodyPr>
          <a:lstStyle/>
          <a:p>
            <a:pPr marL="342900" indent="-342900">
              <a:buFont typeface="Wingdings" panose="05000000000000000000" pitchFamily="2" charset="2"/>
              <a:buChar char="Ø"/>
            </a:pPr>
            <a:r>
              <a:rPr lang="en-US" sz="2400" dirty="0" smtClean="0"/>
              <a:t>The </a:t>
            </a:r>
            <a:r>
              <a:rPr lang="en-US" sz="2400" dirty="0"/>
              <a:t>SSH key pair </a:t>
            </a:r>
            <a:r>
              <a:rPr lang="en-US" sz="2400" dirty="0" smtClean="0"/>
              <a:t>: Private and Public key.  The </a:t>
            </a:r>
            <a:r>
              <a:rPr lang="en-US" sz="2400" dirty="0"/>
              <a:t>public key is used by both the user and the remote server to encrypt messages. </a:t>
            </a:r>
            <a:endParaRPr lang="en-US" sz="2400" dirty="0" smtClean="0"/>
          </a:p>
          <a:p>
            <a:pPr marL="342900" indent="-342900">
              <a:buFont typeface="Wingdings" panose="05000000000000000000" pitchFamily="2" charset="2"/>
              <a:buChar char="Ø"/>
            </a:pPr>
            <a:endParaRPr lang="en-US" sz="2400" dirty="0" smtClean="0"/>
          </a:p>
          <a:p>
            <a:pPr marL="342900" indent="-342900">
              <a:buFont typeface="Wingdings" panose="05000000000000000000" pitchFamily="2" charset="2"/>
              <a:buChar char="Ø"/>
            </a:pPr>
            <a:r>
              <a:rPr lang="en-US" sz="2400" dirty="0" smtClean="0"/>
              <a:t>On </a:t>
            </a:r>
            <a:r>
              <a:rPr lang="en-US" sz="2400" dirty="0"/>
              <a:t>the remote server side, it is saved in a file that contains a list of all authorized public keys. </a:t>
            </a:r>
            <a:endParaRPr lang="en-US" sz="2400" dirty="0" smtClean="0"/>
          </a:p>
          <a:p>
            <a:pPr marL="342900" indent="-342900">
              <a:buFont typeface="Wingdings" panose="05000000000000000000" pitchFamily="2" charset="2"/>
              <a:buChar char="Ø"/>
            </a:pPr>
            <a:endParaRPr lang="en-US" sz="2400" dirty="0" smtClean="0"/>
          </a:p>
          <a:p>
            <a:pPr marL="342900" indent="-342900">
              <a:buFont typeface="Wingdings" panose="05000000000000000000" pitchFamily="2" charset="2"/>
              <a:buChar char="Ø"/>
            </a:pPr>
            <a:r>
              <a:rPr lang="en-US" sz="2400" dirty="0" smtClean="0"/>
              <a:t>On </a:t>
            </a:r>
            <a:r>
              <a:rPr lang="en-US" sz="2400" dirty="0"/>
              <a:t>the user’s side, it is stored in SSH key management software or in a file on their computer. </a:t>
            </a:r>
            <a:endParaRPr lang="en-US" sz="2400" dirty="0" smtClean="0"/>
          </a:p>
          <a:p>
            <a:pPr marL="342900" indent="-342900">
              <a:buFont typeface="Wingdings" panose="05000000000000000000" pitchFamily="2" charset="2"/>
              <a:buChar char="Ø"/>
            </a:pPr>
            <a:endParaRPr lang="en-US" sz="2400" dirty="0" smtClean="0"/>
          </a:p>
          <a:p>
            <a:pPr marL="342900" indent="-342900">
              <a:buFont typeface="Wingdings" panose="05000000000000000000" pitchFamily="2" charset="2"/>
              <a:buChar char="Ø"/>
            </a:pPr>
            <a:r>
              <a:rPr lang="en-US" sz="2400" dirty="0" smtClean="0"/>
              <a:t>The </a:t>
            </a:r>
            <a:r>
              <a:rPr lang="en-US" sz="2400" dirty="0"/>
              <a:t>private key remains only on the system being used to access the remote server and is used to decrypt messages</a:t>
            </a:r>
            <a:r>
              <a:rPr lang="en-US" sz="2400" dirty="0" smtClean="0"/>
              <a:t>.</a:t>
            </a:r>
          </a:p>
          <a:p>
            <a:pPr marL="342900" indent="-342900">
              <a:buFont typeface="Wingdings" panose="05000000000000000000" pitchFamily="2" charset="2"/>
              <a:buChar char="Ø"/>
            </a:pPr>
            <a:endParaRPr lang="en-US" sz="2400" dirty="0"/>
          </a:p>
          <a:p>
            <a:pPr marL="342900" indent="-342900">
              <a:buFont typeface="Wingdings" panose="05000000000000000000" pitchFamily="2" charset="2"/>
              <a:buChar char="Ø"/>
            </a:pPr>
            <a:r>
              <a:rPr lang="en-US" sz="2400" dirty="0"/>
              <a:t>In computer security, challenge-response authentication is </a:t>
            </a:r>
            <a:r>
              <a:rPr lang="en-US" sz="2400" b="1" dirty="0"/>
              <a:t>a set of protocols used to protect digital assets and services from unauthorized users, programs or activities</a:t>
            </a:r>
            <a:r>
              <a:rPr lang="en-US" sz="2400" dirty="0" smtClean="0"/>
              <a:t>.</a:t>
            </a:r>
            <a:endParaRPr lang="en-US" sz="2400" dirty="0"/>
          </a:p>
        </p:txBody>
      </p:sp>
    </p:spTree>
    <p:extLst>
      <p:ext uri="{BB962C8B-B14F-4D97-AF65-F5344CB8AC3E}">
        <p14:creationId xmlns:p14="http://schemas.microsoft.com/office/powerpoint/2010/main" val="342646029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93431" y="1156441"/>
            <a:ext cx="6224954" cy="5200397"/>
          </a:xfrm>
          <a:prstGeom prst="rect">
            <a:avLst/>
          </a:prstGeom>
          <a:solidFill>
            <a:schemeClr val="accent3">
              <a:lumMod val="20000"/>
              <a:lumOff val="80000"/>
            </a:schemeClr>
          </a:solidFill>
          <a:ln w="57150">
            <a:solidFill>
              <a:schemeClr val="accent1">
                <a:lumMod val="75000"/>
              </a:schemeClr>
            </a:solidFill>
          </a:ln>
          <a:effectLst>
            <a:glow rad="1397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a:t>SSH Key</a:t>
            </a:r>
          </a:p>
        </p:txBody>
      </p:sp>
      <p:pic>
        <p:nvPicPr>
          <p:cNvPr id="4" name="Picture 3"/>
          <p:cNvPicPr>
            <a:picLocks noChangeAspect="1"/>
          </p:cNvPicPr>
          <p:nvPr/>
        </p:nvPicPr>
        <p:blipFill>
          <a:blip r:embed="rId2"/>
          <a:stretch>
            <a:fillRect/>
          </a:stretch>
        </p:blipFill>
        <p:spPr>
          <a:xfrm>
            <a:off x="429825" y="1699638"/>
            <a:ext cx="5752166" cy="4252756"/>
          </a:xfrm>
          <a:prstGeom prst="rect">
            <a:avLst/>
          </a:prstGeom>
          <a:solidFill>
            <a:schemeClr val="accent3">
              <a:lumMod val="20000"/>
              <a:lumOff val="80000"/>
            </a:schemeClr>
          </a:solidFill>
        </p:spPr>
      </p:pic>
      <p:sp>
        <p:nvSpPr>
          <p:cNvPr id="5" name="TextBox 4"/>
          <p:cNvSpPr txBox="1"/>
          <p:nvPr/>
        </p:nvSpPr>
        <p:spPr>
          <a:xfrm>
            <a:off x="6523892" y="945426"/>
            <a:ext cx="5468815" cy="5847755"/>
          </a:xfrm>
          <a:prstGeom prst="rect">
            <a:avLst/>
          </a:prstGeom>
          <a:solidFill>
            <a:schemeClr val="accent4">
              <a:lumMod val="20000"/>
              <a:lumOff val="80000"/>
            </a:schemeClr>
          </a:solidFill>
        </p:spPr>
        <p:txBody>
          <a:bodyPr wrap="square" rtlCol="0">
            <a:spAutoFit/>
          </a:bodyPr>
          <a:lstStyle/>
          <a:p>
            <a:pPr marL="285750" indent="-285750">
              <a:buFont typeface="Wingdings" panose="05000000000000000000" pitchFamily="2" charset="2"/>
              <a:buChar char="Ø"/>
            </a:pPr>
            <a:r>
              <a:rPr lang="en-US" sz="2200" dirty="0" smtClean="0"/>
              <a:t>When </a:t>
            </a:r>
            <a:r>
              <a:rPr lang="en-US" sz="2200" dirty="0"/>
              <a:t>a user or process requests a connection to the remote server using the SSH client, a challenge-response sequence is initiated to complete authentication. </a:t>
            </a:r>
            <a:endParaRPr lang="en-US" sz="2200" dirty="0" smtClean="0"/>
          </a:p>
          <a:p>
            <a:pPr marL="285750" indent="-285750">
              <a:buFont typeface="Wingdings" panose="05000000000000000000" pitchFamily="2" charset="2"/>
              <a:buChar char="Ø"/>
            </a:pPr>
            <a:endParaRPr lang="en-US" sz="2200" dirty="0" smtClean="0"/>
          </a:p>
          <a:p>
            <a:pPr marL="285750" indent="-285750">
              <a:buFont typeface="Wingdings" panose="05000000000000000000" pitchFamily="2" charset="2"/>
              <a:buChar char="Ø"/>
            </a:pPr>
            <a:r>
              <a:rPr lang="en-US" sz="2200" dirty="0" smtClean="0"/>
              <a:t>The </a:t>
            </a:r>
            <a:r>
              <a:rPr lang="en-US" sz="2200" dirty="0"/>
              <a:t>SSH server recognizes that a connection is being requested and sends an encrypted challenge request using the shared public key information. </a:t>
            </a:r>
            <a:endParaRPr lang="en-US" sz="2200" dirty="0" smtClean="0"/>
          </a:p>
          <a:p>
            <a:pPr marL="285750" indent="-285750">
              <a:buFont typeface="Wingdings" panose="05000000000000000000" pitchFamily="2" charset="2"/>
              <a:buChar char="Ø"/>
            </a:pPr>
            <a:endParaRPr lang="en-US" sz="2200" dirty="0" smtClean="0"/>
          </a:p>
          <a:p>
            <a:pPr marL="285750" indent="-285750">
              <a:buFont typeface="Wingdings" panose="05000000000000000000" pitchFamily="2" charset="2"/>
              <a:buChar char="Ø"/>
            </a:pPr>
            <a:r>
              <a:rPr lang="en-US" sz="2200" dirty="0" smtClean="0"/>
              <a:t>The </a:t>
            </a:r>
            <a:r>
              <a:rPr lang="en-US" sz="2200" dirty="0"/>
              <a:t>SSH client then decrypts the challenge message and responds back to the server. </a:t>
            </a:r>
            <a:endParaRPr lang="en-US" sz="2200" dirty="0" smtClean="0"/>
          </a:p>
          <a:p>
            <a:pPr marL="285750" indent="-285750">
              <a:buFont typeface="Wingdings" panose="05000000000000000000" pitchFamily="2" charset="2"/>
              <a:buChar char="Ø"/>
            </a:pPr>
            <a:endParaRPr lang="en-US" sz="2200" dirty="0" smtClean="0"/>
          </a:p>
          <a:p>
            <a:pPr marL="285750" indent="-285750">
              <a:buFont typeface="Wingdings" panose="05000000000000000000" pitchFamily="2" charset="2"/>
              <a:buChar char="Ø"/>
            </a:pPr>
            <a:r>
              <a:rPr lang="en-US" sz="2200" dirty="0" smtClean="0"/>
              <a:t>This</a:t>
            </a:r>
            <a:r>
              <a:rPr lang="en-US" sz="2200" dirty="0"/>
              <a:t> challenge-response sequence happens automatically between the SSH client and server without any manual action by the user.</a:t>
            </a:r>
          </a:p>
        </p:txBody>
      </p:sp>
      <p:sp>
        <p:nvSpPr>
          <p:cNvPr id="6" name="Rectangle 5"/>
          <p:cNvSpPr/>
          <p:nvPr/>
        </p:nvSpPr>
        <p:spPr>
          <a:xfrm>
            <a:off x="193431" y="6450208"/>
            <a:ext cx="1779654" cy="261610"/>
          </a:xfrm>
          <a:prstGeom prst="rect">
            <a:avLst/>
          </a:prstGeom>
        </p:spPr>
        <p:txBody>
          <a:bodyPr wrap="none">
            <a:spAutoFit/>
          </a:bodyPr>
          <a:lstStyle/>
          <a:p>
            <a:r>
              <a:rPr lang="en-US" sz="1100" b="1" dirty="0" smtClean="0"/>
              <a:t>Ref: </a:t>
            </a:r>
            <a:r>
              <a:rPr lang="en-US" sz="1100" b="1" dirty="0" smtClean="0">
                <a:hlinkClick r:id="rId3"/>
              </a:rPr>
              <a:t>https</a:t>
            </a:r>
            <a:r>
              <a:rPr lang="en-US" sz="1100" b="1" dirty="0">
                <a:hlinkClick r:id="rId3"/>
              </a:rPr>
              <a:t>://sectigo.com</a:t>
            </a:r>
            <a:r>
              <a:rPr lang="en-US" sz="1100" b="1" dirty="0" smtClean="0">
                <a:hlinkClick r:id="rId3"/>
              </a:rPr>
              <a:t>/</a:t>
            </a:r>
            <a:r>
              <a:rPr lang="en-US" sz="1100" b="1" dirty="0"/>
              <a:t> </a:t>
            </a:r>
          </a:p>
        </p:txBody>
      </p:sp>
    </p:spTree>
    <p:extLst>
      <p:ext uri="{BB962C8B-B14F-4D97-AF65-F5344CB8AC3E}">
        <p14:creationId xmlns:p14="http://schemas.microsoft.com/office/powerpoint/2010/main" val="1015432522"/>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623"/>
        <p:cNvGrpSpPr/>
        <p:nvPr/>
      </p:nvGrpSpPr>
      <p:grpSpPr>
        <a:xfrm>
          <a:off x="0" y="0"/>
          <a:ext cx="0" cy="0"/>
          <a:chOff x="0" y="0"/>
          <a:chExt cx="0" cy="0"/>
        </a:xfrm>
      </p:grpSpPr>
      <p:sp>
        <p:nvSpPr>
          <p:cNvPr id="1624" name="Google Shape;1624;gc97bf61353_0_5059"/>
          <p:cNvSpPr txBox="1">
            <a:spLocks noGrp="1"/>
          </p:cNvSpPr>
          <p:nvPr>
            <p:ph type="sldNum" idx="4294967295"/>
          </p:nvPr>
        </p:nvSpPr>
        <p:spPr>
          <a:xfrm>
            <a:off x="8682567" y="6356351"/>
            <a:ext cx="2743200" cy="366000"/>
          </a:xfrm>
          <a:prstGeom prst="rect">
            <a:avLst/>
          </a:prstGeom>
          <a:noFill/>
          <a:ln>
            <a:noFill/>
          </a:ln>
        </p:spPr>
        <p:txBody>
          <a:bodyPr spcFirstLastPara="1" vert="horz" wrap="square" lIns="121900" tIns="60933" rIns="121900" bIns="60933" rtlCol="0" anchor="ctr" anchorCtr="0">
            <a:noAutofit/>
          </a:bodyPr>
          <a:lstStyle/>
          <a:p>
            <a:pPr>
              <a:buSzPts val="900"/>
            </a:pPr>
            <a:fld id="{00000000-1234-1234-1234-123412341234}" type="slidenum">
              <a:rPr lang="en">
                <a:solidFill>
                  <a:srgbClr val="FF0000"/>
                </a:solidFill>
                <a:latin typeface="Proxima Nova"/>
                <a:ea typeface="Proxima Nova"/>
                <a:cs typeface="Proxima Nova"/>
                <a:sym typeface="Proxima Nova"/>
              </a:rPr>
              <a:pPr>
                <a:buSzPts val="900"/>
              </a:pPr>
              <a:t>143</a:t>
            </a:fld>
            <a:endParaRPr>
              <a:solidFill>
                <a:srgbClr val="FF0000"/>
              </a:solidFill>
              <a:latin typeface="Proxima Nova"/>
              <a:ea typeface="Proxima Nova"/>
              <a:cs typeface="Proxima Nova"/>
              <a:sym typeface="Proxima Nova"/>
            </a:endParaRPr>
          </a:p>
        </p:txBody>
      </p:sp>
      <p:sp>
        <p:nvSpPr>
          <p:cNvPr id="1625" name="Google Shape;1625;gc97bf61353_0_5059"/>
          <p:cNvSpPr txBox="1"/>
          <p:nvPr/>
        </p:nvSpPr>
        <p:spPr>
          <a:xfrm>
            <a:off x="437396" y="150855"/>
            <a:ext cx="8726400" cy="537200"/>
          </a:xfrm>
          <a:prstGeom prst="rect">
            <a:avLst/>
          </a:prstGeom>
          <a:noFill/>
          <a:ln>
            <a:noFill/>
          </a:ln>
        </p:spPr>
        <p:txBody>
          <a:bodyPr spcFirstLastPara="1" wrap="square" lIns="121900" tIns="60933" rIns="121900" bIns="60933" anchor="ctr" anchorCtr="0">
            <a:noAutofit/>
          </a:bodyPr>
          <a:lstStyle/>
          <a:p>
            <a:pPr>
              <a:lnSpc>
                <a:spcPct val="80000"/>
              </a:lnSpc>
              <a:buClr>
                <a:schemeClr val="dk1"/>
              </a:buClr>
              <a:buSzPts val="1100"/>
            </a:pPr>
            <a:r>
              <a:rPr lang="en" sz="3387" b="1">
                <a:solidFill>
                  <a:schemeClr val="lt1"/>
                </a:solidFill>
                <a:latin typeface="Proxima Nova"/>
                <a:ea typeface="Proxima Nova"/>
                <a:cs typeface="Proxima Nova"/>
                <a:sym typeface="Proxima Nova"/>
              </a:rPr>
              <a:t>Host Setup</a:t>
            </a:r>
            <a:endParaRPr sz="3387" b="1">
              <a:solidFill>
                <a:schemeClr val="lt1"/>
              </a:solidFill>
              <a:latin typeface="Proxima Nova"/>
              <a:ea typeface="Proxima Nova"/>
              <a:cs typeface="Proxima Nova"/>
              <a:sym typeface="Proxima Nova"/>
            </a:endParaRPr>
          </a:p>
        </p:txBody>
      </p:sp>
      <p:sp>
        <p:nvSpPr>
          <p:cNvPr id="1627" name="Google Shape;1627;gc97bf61353_0_5059"/>
          <p:cNvSpPr txBox="1"/>
          <p:nvPr/>
        </p:nvSpPr>
        <p:spPr>
          <a:xfrm>
            <a:off x="7182681" y="1207068"/>
            <a:ext cx="4787600" cy="5650800"/>
          </a:xfrm>
          <a:prstGeom prst="rect">
            <a:avLst/>
          </a:prstGeom>
          <a:noFill/>
          <a:ln>
            <a:noFill/>
          </a:ln>
        </p:spPr>
        <p:txBody>
          <a:bodyPr spcFirstLastPara="1" wrap="square" lIns="121900" tIns="121900" rIns="121900" bIns="121900" anchor="t" anchorCtr="0">
            <a:noAutofit/>
          </a:bodyPr>
          <a:lstStyle/>
          <a:p>
            <a:pPr marL="365751" indent="-213355">
              <a:lnSpc>
                <a:spcPct val="150000"/>
              </a:lnSpc>
              <a:buClr>
                <a:schemeClr val="dk1"/>
              </a:buClr>
              <a:buSzPts val="1800"/>
            </a:pPr>
            <a:endParaRPr sz="2000">
              <a:solidFill>
                <a:srgbClr val="000000"/>
              </a:solidFill>
              <a:latin typeface="Arial"/>
              <a:ea typeface="Arial"/>
              <a:cs typeface="Arial"/>
              <a:sym typeface="Arial"/>
            </a:endParaRPr>
          </a:p>
        </p:txBody>
      </p:sp>
      <p:sp>
        <p:nvSpPr>
          <p:cNvPr id="1628" name="Google Shape;1628;gc97bf61353_0_5059"/>
          <p:cNvSpPr txBox="1"/>
          <p:nvPr/>
        </p:nvSpPr>
        <p:spPr>
          <a:xfrm>
            <a:off x="162860" y="1037151"/>
            <a:ext cx="11608800" cy="5685200"/>
          </a:xfrm>
          <a:prstGeom prst="rect">
            <a:avLst/>
          </a:prstGeom>
          <a:noFill/>
          <a:ln>
            <a:noFill/>
          </a:ln>
        </p:spPr>
        <p:txBody>
          <a:bodyPr spcFirstLastPara="1" wrap="square" lIns="121900" tIns="121900" rIns="121900" bIns="121900" anchor="t" anchorCtr="0">
            <a:noAutofit/>
          </a:bodyPr>
          <a:lstStyle/>
          <a:p>
            <a:r>
              <a:rPr lang="en-US" sz="2000" b="1" dirty="0" smtClean="0">
                <a:solidFill>
                  <a:srgbClr val="FF0000"/>
                </a:solidFill>
                <a:ea typeface="Arial"/>
                <a:cs typeface="Arial"/>
                <a:sym typeface="Arial"/>
              </a:rPr>
              <a:t>From Host: </a:t>
            </a:r>
          </a:p>
          <a:p>
            <a:r>
              <a:rPr lang="en-US" sz="2000" dirty="0">
                <a:solidFill>
                  <a:srgbClr val="000000"/>
                </a:solidFill>
                <a:ea typeface="Arial"/>
                <a:cs typeface="Arial"/>
                <a:sym typeface="Arial"/>
              </a:rPr>
              <a:t>#</a:t>
            </a:r>
            <a:r>
              <a:rPr lang="en-US" sz="2000" dirty="0" err="1" smtClean="0">
                <a:solidFill>
                  <a:srgbClr val="000000"/>
                </a:solidFill>
                <a:ea typeface="Arial"/>
                <a:cs typeface="Arial"/>
                <a:sym typeface="Arial"/>
              </a:rPr>
              <a:t>sudo</a:t>
            </a:r>
            <a:r>
              <a:rPr lang="en-US" sz="2000" dirty="0" smtClean="0">
                <a:solidFill>
                  <a:srgbClr val="000000"/>
                </a:solidFill>
                <a:ea typeface="Arial"/>
                <a:cs typeface="Arial"/>
                <a:sym typeface="Arial"/>
              </a:rPr>
              <a:t> </a:t>
            </a:r>
            <a:r>
              <a:rPr lang="en-US" sz="2000" dirty="0" err="1" smtClean="0">
                <a:solidFill>
                  <a:srgbClr val="000000"/>
                </a:solidFill>
                <a:ea typeface="Arial"/>
                <a:cs typeface="Arial"/>
                <a:sym typeface="Arial"/>
              </a:rPr>
              <a:t>su</a:t>
            </a:r>
            <a:r>
              <a:rPr lang="en-US" sz="2000" dirty="0" smtClean="0">
                <a:solidFill>
                  <a:srgbClr val="000000"/>
                </a:solidFill>
                <a:ea typeface="Arial"/>
                <a:cs typeface="Arial"/>
                <a:sym typeface="Arial"/>
              </a:rPr>
              <a:t> - </a:t>
            </a:r>
            <a:r>
              <a:rPr lang="en-US" sz="2000" dirty="0" err="1" smtClean="0">
                <a:solidFill>
                  <a:srgbClr val="000000"/>
                </a:solidFill>
                <a:ea typeface="Arial"/>
                <a:cs typeface="Arial"/>
                <a:sym typeface="Arial"/>
              </a:rPr>
              <a:t>jenkins</a:t>
            </a:r>
            <a:endParaRPr lang="en-US" sz="2000" dirty="0" smtClean="0">
              <a:solidFill>
                <a:srgbClr val="000000"/>
              </a:solidFill>
              <a:ea typeface="Arial"/>
              <a:cs typeface="Arial"/>
              <a:sym typeface="Arial"/>
            </a:endParaRPr>
          </a:p>
          <a:p>
            <a:r>
              <a:rPr lang="en-US" sz="2000" dirty="0" smtClean="0">
                <a:solidFill>
                  <a:srgbClr val="000000"/>
                </a:solidFill>
                <a:ea typeface="Arial"/>
                <a:cs typeface="Arial"/>
                <a:sym typeface="Arial"/>
              </a:rPr>
              <a:t>#</a:t>
            </a:r>
            <a:r>
              <a:rPr lang="en-US" sz="2000" dirty="0" err="1" smtClean="0">
                <a:solidFill>
                  <a:srgbClr val="000000"/>
                </a:solidFill>
                <a:ea typeface="Arial"/>
                <a:cs typeface="Arial"/>
                <a:sym typeface="Arial"/>
              </a:rPr>
              <a:t>ssh-keygen</a:t>
            </a:r>
            <a:endParaRPr lang="en-US" sz="2000" dirty="0" smtClean="0">
              <a:solidFill>
                <a:srgbClr val="000000"/>
              </a:solidFill>
              <a:ea typeface="Arial"/>
              <a:cs typeface="Arial"/>
              <a:sym typeface="Arial"/>
            </a:endParaRPr>
          </a:p>
          <a:p>
            <a:r>
              <a:rPr lang="en-US" sz="2000" dirty="0" smtClean="0">
                <a:solidFill>
                  <a:srgbClr val="000000"/>
                </a:solidFill>
                <a:ea typeface="Arial"/>
                <a:cs typeface="Arial"/>
                <a:sym typeface="Arial"/>
              </a:rPr>
              <a:t>#</a:t>
            </a:r>
            <a:r>
              <a:rPr lang="en-US" sz="2000" dirty="0" err="1" smtClean="0">
                <a:solidFill>
                  <a:srgbClr val="000000"/>
                </a:solidFill>
                <a:ea typeface="Arial"/>
                <a:cs typeface="Arial"/>
                <a:sym typeface="Arial"/>
              </a:rPr>
              <a:t>ls</a:t>
            </a:r>
            <a:r>
              <a:rPr lang="en-US" sz="2000" dirty="0" smtClean="0">
                <a:solidFill>
                  <a:srgbClr val="000000"/>
                </a:solidFill>
                <a:ea typeface="Arial"/>
                <a:cs typeface="Arial"/>
                <a:sym typeface="Arial"/>
              </a:rPr>
              <a:t> .</a:t>
            </a:r>
            <a:r>
              <a:rPr lang="en-US" sz="2000" dirty="0" err="1" smtClean="0">
                <a:solidFill>
                  <a:srgbClr val="000000"/>
                </a:solidFill>
                <a:ea typeface="Arial"/>
                <a:cs typeface="Arial"/>
                <a:sym typeface="Arial"/>
              </a:rPr>
              <a:t>ssh</a:t>
            </a:r>
            <a:r>
              <a:rPr lang="en-US" sz="2000" dirty="0" smtClean="0">
                <a:solidFill>
                  <a:srgbClr val="000000"/>
                </a:solidFill>
                <a:ea typeface="Arial"/>
                <a:cs typeface="Arial"/>
                <a:sym typeface="Arial"/>
              </a:rPr>
              <a:t>/; </a:t>
            </a:r>
            <a:r>
              <a:rPr lang="en-US" sz="2000" dirty="0" err="1" smtClean="0">
                <a:solidFill>
                  <a:srgbClr val="000000"/>
                </a:solidFill>
                <a:ea typeface="Arial"/>
                <a:cs typeface="Arial"/>
                <a:sym typeface="Arial"/>
              </a:rPr>
              <a:t>id_rsa</a:t>
            </a:r>
            <a:r>
              <a:rPr lang="en-US" sz="2000" dirty="0" smtClean="0">
                <a:solidFill>
                  <a:srgbClr val="000000"/>
                </a:solidFill>
                <a:ea typeface="Arial"/>
                <a:cs typeface="Arial"/>
                <a:sym typeface="Arial"/>
              </a:rPr>
              <a:t>  id_rsa.pub</a:t>
            </a:r>
          </a:p>
          <a:p>
            <a:endParaRPr lang="en-US" sz="1100" dirty="0">
              <a:solidFill>
                <a:srgbClr val="000000"/>
              </a:solidFill>
              <a:ea typeface="Arial"/>
              <a:cs typeface="Arial"/>
              <a:sym typeface="Arial"/>
            </a:endParaRPr>
          </a:p>
          <a:p>
            <a:r>
              <a:rPr lang="en-US" sz="2000" b="1" dirty="0" smtClean="0">
                <a:solidFill>
                  <a:srgbClr val="FF0000"/>
                </a:solidFill>
                <a:ea typeface="Arial"/>
                <a:cs typeface="Arial"/>
                <a:sym typeface="Arial"/>
              </a:rPr>
              <a:t>Docker Setup: </a:t>
            </a:r>
          </a:p>
          <a:p>
            <a:r>
              <a:rPr lang="en-US" sz="2000" dirty="0" smtClean="0">
                <a:solidFill>
                  <a:srgbClr val="000000"/>
                </a:solidFill>
                <a:ea typeface="Arial"/>
                <a:cs typeface="Arial"/>
                <a:sym typeface="Arial"/>
              </a:rPr>
              <a:t>#</a:t>
            </a:r>
            <a:r>
              <a:rPr lang="en-US" sz="2000" dirty="0" err="1" smtClean="0">
                <a:solidFill>
                  <a:srgbClr val="000000"/>
                </a:solidFill>
                <a:ea typeface="Arial"/>
                <a:cs typeface="Arial"/>
                <a:sym typeface="Arial"/>
              </a:rPr>
              <a:t>sudo</a:t>
            </a:r>
            <a:r>
              <a:rPr lang="en-US" sz="2000" dirty="0" smtClean="0">
                <a:solidFill>
                  <a:srgbClr val="000000"/>
                </a:solidFill>
                <a:ea typeface="Arial"/>
                <a:cs typeface="Arial"/>
                <a:sym typeface="Arial"/>
              </a:rPr>
              <a:t> apt-get install docker.io</a:t>
            </a:r>
          </a:p>
          <a:p>
            <a:r>
              <a:rPr lang="en-US" sz="2000" dirty="0" smtClean="0">
                <a:solidFill>
                  <a:srgbClr val="000000"/>
                </a:solidFill>
                <a:ea typeface="Arial"/>
                <a:cs typeface="Arial"/>
                <a:sym typeface="Arial"/>
              </a:rPr>
              <a:t>#</a:t>
            </a:r>
            <a:r>
              <a:rPr lang="en-US" sz="2000" dirty="0" err="1" smtClean="0">
                <a:solidFill>
                  <a:srgbClr val="000000"/>
                </a:solidFill>
                <a:ea typeface="Arial"/>
                <a:cs typeface="Arial"/>
                <a:sym typeface="Arial"/>
              </a:rPr>
              <a:t>sudo</a:t>
            </a:r>
            <a:r>
              <a:rPr lang="en-US" sz="2000" dirty="0" smtClean="0">
                <a:solidFill>
                  <a:srgbClr val="000000"/>
                </a:solidFill>
                <a:ea typeface="Arial"/>
                <a:cs typeface="Arial"/>
                <a:sym typeface="Arial"/>
              </a:rPr>
              <a:t> service docker status</a:t>
            </a:r>
          </a:p>
          <a:p>
            <a:r>
              <a:rPr lang="en-US" sz="2000" dirty="0" smtClean="0">
                <a:solidFill>
                  <a:srgbClr val="000000"/>
                </a:solidFill>
                <a:ea typeface="Arial"/>
                <a:cs typeface="Arial"/>
                <a:sym typeface="Arial"/>
              </a:rPr>
              <a:t>#</a:t>
            </a:r>
            <a:r>
              <a:rPr lang="en-US" sz="2000" dirty="0" err="1" smtClean="0">
                <a:solidFill>
                  <a:srgbClr val="000000"/>
                </a:solidFill>
                <a:ea typeface="Arial"/>
                <a:cs typeface="Arial"/>
                <a:sym typeface="Arial"/>
              </a:rPr>
              <a:t>sudo</a:t>
            </a:r>
            <a:r>
              <a:rPr lang="en-US" sz="2000" dirty="0" smtClean="0">
                <a:solidFill>
                  <a:srgbClr val="000000"/>
                </a:solidFill>
                <a:ea typeface="Arial"/>
                <a:cs typeface="Arial"/>
                <a:sym typeface="Arial"/>
              </a:rPr>
              <a:t> docker pull </a:t>
            </a:r>
            <a:r>
              <a:rPr lang="en-US" sz="2000" dirty="0" err="1" smtClean="0">
                <a:solidFill>
                  <a:srgbClr val="000000"/>
                </a:solidFill>
                <a:ea typeface="Arial"/>
                <a:cs typeface="Arial"/>
                <a:sym typeface="Arial"/>
              </a:rPr>
              <a:t>ubuntu</a:t>
            </a:r>
            <a:endParaRPr lang="en-US" sz="2000" dirty="0" smtClean="0">
              <a:solidFill>
                <a:srgbClr val="000000"/>
              </a:solidFill>
              <a:ea typeface="Arial"/>
              <a:cs typeface="Arial"/>
              <a:sym typeface="Arial"/>
            </a:endParaRPr>
          </a:p>
          <a:p>
            <a:r>
              <a:rPr lang="en-US" sz="2000" dirty="0" smtClean="0">
                <a:solidFill>
                  <a:srgbClr val="000000"/>
                </a:solidFill>
                <a:ea typeface="Arial"/>
                <a:cs typeface="Arial"/>
                <a:sym typeface="Arial"/>
              </a:rPr>
              <a:t>#</a:t>
            </a:r>
            <a:r>
              <a:rPr lang="en-US" sz="2000" dirty="0" err="1" smtClean="0">
                <a:solidFill>
                  <a:srgbClr val="000000"/>
                </a:solidFill>
                <a:ea typeface="Arial"/>
                <a:cs typeface="Arial"/>
                <a:sym typeface="Arial"/>
              </a:rPr>
              <a:t>sudo</a:t>
            </a:r>
            <a:r>
              <a:rPr lang="en-US" sz="2000" dirty="0" smtClean="0">
                <a:solidFill>
                  <a:srgbClr val="000000"/>
                </a:solidFill>
                <a:ea typeface="Arial"/>
                <a:cs typeface="Arial"/>
                <a:sym typeface="Arial"/>
              </a:rPr>
              <a:t> docker run --it --name </a:t>
            </a:r>
            <a:r>
              <a:rPr lang="en-US" sz="2000" dirty="0" err="1" smtClean="0">
                <a:solidFill>
                  <a:srgbClr val="000000"/>
                </a:solidFill>
                <a:ea typeface="Arial"/>
                <a:cs typeface="Arial"/>
                <a:sym typeface="Arial"/>
              </a:rPr>
              <a:t>Jenkins_Agent</a:t>
            </a:r>
            <a:r>
              <a:rPr lang="en-US" sz="2000" dirty="0" smtClean="0">
                <a:solidFill>
                  <a:srgbClr val="000000"/>
                </a:solidFill>
                <a:ea typeface="Arial"/>
                <a:cs typeface="Arial"/>
                <a:sym typeface="Arial"/>
              </a:rPr>
              <a:t> </a:t>
            </a:r>
            <a:r>
              <a:rPr lang="en-US" sz="2000" dirty="0" err="1" smtClean="0">
                <a:solidFill>
                  <a:srgbClr val="000000"/>
                </a:solidFill>
                <a:ea typeface="Arial"/>
                <a:cs typeface="Arial"/>
                <a:sym typeface="Arial"/>
              </a:rPr>
              <a:t>ubuntu</a:t>
            </a:r>
            <a:r>
              <a:rPr lang="en-US" sz="2000" dirty="0" smtClean="0">
                <a:solidFill>
                  <a:srgbClr val="000000"/>
                </a:solidFill>
                <a:ea typeface="Arial"/>
                <a:cs typeface="Arial"/>
                <a:sym typeface="Arial"/>
              </a:rPr>
              <a:t> /bin/bash</a:t>
            </a:r>
          </a:p>
          <a:p>
            <a:endParaRPr lang="en-US" sz="2000" dirty="0">
              <a:solidFill>
                <a:srgbClr val="000000"/>
              </a:solidFill>
              <a:ea typeface="Arial"/>
              <a:cs typeface="Arial"/>
              <a:sym typeface="Arial"/>
            </a:endParaRPr>
          </a:p>
          <a:p>
            <a:r>
              <a:rPr lang="en-US" sz="2000" b="1" dirty="0" smtClean="0">
                <a:solidFill>
                  <a:srgbClr val="FF0000"/>
                </a:solidFill>
                <a:ea typeface="Arial"/>
                <a:cs typeface="Arial"/>
                <a:sym typeface="Arial"/>
              </a:rPr>
              <a:t>In the browser</a:t>
            </a:r>
            <a:r>
              <a:rPr lang="en-US" sz="2000" dirty="0" smtClean="0">
                <a:solidFill>
                  <a:srgbClr val="000000"/>
                </a:solidFill>
                <a:ea typeface="Arial"/>
                <a:cs typeface="Arial"/>
                <a:sym typeface="Arial"/>
              </a:rPr>
              <a:t>: Manage Jenkins -&gt; Manage Credentials -&gt; click global -&gt; click Add Credentials -&gt; for Kind -select </a:t>
            </a:r>
            <a:r>
              <a:rPr lang="en-US" sz="2000" dirty="0" err="1" smtClean="0">
                <a:solidFill>
                  <a:srgbClr val="000000"/>
                </a:solidFill>
                <a:ea typeface="Arial"/>
                <a:cs typeface="Arial"/>
                <a:sym typeface="Arial"/>
              </a:rPr>
              <a:t>ssh</a:t>
            </a:r>
            <a:r>
              <a:rPr lang="en-US" sz="2000" dirty="0" smtClean="0">
                <a:solidFill>
                  <a:srgbClr val="000000"/>
                </a:solidFill>
                <a:ea typeface="Arial"/>
                <a:cs typeface="Arial"/>
                <a:sym typeface="Arial"/>
              </a:rPr>
              <a:t> username with private key and enter the details. </a:t>
            </a:r>
          </a:p>
          <a:p>
            <a:r>
              <a:rPr lang="en-US" sz="2000" b="1" dirty="0" smtClean="0">
                <a:solidFill>
                  <a:srgbClr val="FF0000"/>
                </a:solidFill>
                <a:ea typeface="Arial"/>
                <a:cs typeface="Arial"/>
                <a:sym typeface="Arial"/>
              </a:rPr>
              <a:t>ID</a:t>
            </a:r>
            <a:r>
              <a:rPr lang="en-US" sz="2000" dirty="0" smtClean="0">
                <a:solidFill>
                  <a:srgbClr val="000000"/>
                </a:solidFill>
                <a:ea typeface="Arial"/>
                <a:cs typeface="Arial"/>
                <a:sym typeface="Arial"/>
              </a:rPr>
              <a:t>: </a:t>
            </a:r>
            <a:r>
              <a:rPr lang="en-US" sz="2000" dirty="0" err="1" smtClean="0">
                <a:solidFill>
                  <a:srgbClr val="000000"/>
                </a:solidFill>
                <a:ea typeface="Arial"/>
                <a:cs typeface="Arial"/>
                <a:sym typeface="Arial"/>
              </a:rPr>
              <a:t>Master_Jenkins_Private_key</a:t>
            </a:r>
            <a:endParaRPr lang="en-US" sz="2000" dirty="0" smtClean="0">
              <a:solidFill>
                <a:srgbClr val="000000"/>
              </a:solidFill>
              <a:ea typeface="Arial"/>
              <a:cs typeface="Arial"/>
              <a:sym typeface="Arial"/>
            </a:endParaRPr>
          </a:p>
          <a:p>
            <a:r>
              <a:rPr lang="en-US" sz="2000" b="1" dirty="0" smtClean="0">
                <a:solidFill>
                  <a:srgbClr val="FF0000"/>
                </a:solidFill>
                <a:ea typeface="Arial"/>
                <a:cs typeface="Arial"/>
                <a:sym typeface="Arial"/>
              </a:rPr>
              <a:t>Description</a:t>
            </a:r>
            <a:r>
              <a:rPr lang="en-US" sz="2000" dirty="0" smtClean="0">
                <a:solidFill>
                  <a:srgbClr val="000000"/>
                </a:solidFill>
                <a:ea typeface="Arial"/>
                <a:cs typeface="Arial"/>
                <a:sym typeface="Arial"/>
              </a:rPr>
              <a:t>: Jenkins Master Private Key to Add Multiple Agents</a:t>
            </a:r>
          </a:p>
          <a:p>
            <a:r>
              <a:rPr lang="en-US" sz="2000" b="1" dirty="0" smtClean="0">
                <a:solidFill>
                  <a:srgbClr val="FF0000"/>
                </a:solidFill>
                <a:ea typeface="Arial"/>
                <a:cs typeface="Arial"/>
                <a:sym typeface="Arial"/>
              </a:rPr>
              <a:t>Username</a:t>
            </a:r>
            <a:r>
              <a:rPr lang="en-US" sz="2000" dirty="0" smtClean="0">
                <a:solidFill>
                  <a:srgbClr val="000000"/>
                </a:solidFill>
                <a:ea typeface="Arial"/>
                <a:cs typeface="Arial"/>
                <a:sym typeface="Arial"/>
              </a:rPr>
              <a:t>: </a:t>
            </a:r>
            <a:r>
              <a:rPr lang="en-US" sz="2000" dirty="0" err="1" smtClean="0">
                <a:solidFill>
                  <a:srgbClr val="000000"/>
                </a:solidFill>
                <a:ea typeface="Arial"/>
                <a:cs typeface="Arial"/>
                <a:sym typeface="Arial"/>
              </a:rPr>
              <a:t>jenkins</a:t>
            </a:r>
            <a:endParaRPr lang="en-US" sz="2000" dirty="0" smtClean="0">
              <a:solidFill>
                <a:srgbClr val="000000"/>
              </a:solidFill>
              <a:ea typeface="Arial"/>
              <a:cs typeface="Arial"/>
              <a:sym typeface="Arial"/>
            </a:endParaRPr>
          </a:p>
          <a:p>
            <a:r>
              <a:rPr lang="en-US" sz="2000" b="1" dirty="0" smtClean="0">
                <a:solidFill>
                  <a:srgbClr val="FF0000"/>
                </a:solidFill>
                <a:ea typeface="Arial"/>
                <a:cs typeface="Arial"/>
                <a:sym typeface="Arial"/>
              </a:rPr>
              <a:t>Private Key </a:t>
            </a:r>
            <a:r>
              <a:rPr lang="en-US" sz="2000" dirty="0" smtClean="0">
                <a:solidFill>
                  <a:srgbClr val="000000"/>
                </a:solidFill>
                <a:ea typeface="Arial"/>
                <a:cs typeface="Arial"/>
                <a:sym typeface="Arial"/>
              </a:rPr>
              <a:t>-&gt; Enter Directly -&gt;copy and paste </a:t>
            </a:r>
            <a:r>
              <a:rPr lang="en-US" sz="2000" dirty="0" err="1" smtClean="0">
                <a:solidFill>
                  <a:srgbClr val="000000"/>
                </a:solidFill>
                <a:ea typeface="Arial"/>
                <a:cs typeface="Arial"/>
                <a:sym typeface="Arial"/>
              </a:rPr>
              <a:t>id_rsa</a:t>
            </a:r>
            <a:r>
              <a:rPr lang="en-US" sz="2000" dirty="0" smtClean="0">
                <a:solidFill>
                  <a:srgbClr val="000000"/>
                </a:solidFill>
                <a:ea typeface="Arial"/>
                <a:cs typeface="Arial"/>
                <a:sym typeface="Arial"/>
              </a:rPr>
              <a:t> from the server (/</a:t>
            </a:r>
            <a:r>
              <a:rPr lang="en-US" sz="2000" dirty="0" err="1" smtClean="0">
                <a:solidFill>
                  <a:srgbClr val="000000"/>
                </a:solidFill>
                <a:ea typeface="Arial"/>
                <a:cs typeface="Arial"/>
                <a:sym typeface="Arial"/>
              </a:rPr>
              <a:t>var</a:t>
            </a:r>
            <a:r>
              <a:rPr lang="en-US" sz="2000" dirty="0" smtClean="0">
                <a:solidFill>
                  <a:srgbClr val="000000"/>
                </a:solidFill>
                <a:ea typeface="Arial"/>
                <a:cs typeface="Arial"/>
                <a:sym typeface="Arial"/>
              </a:rPr>
              <a:t>/lib/</a:t>
            </a:r>
            <a:r>
              <a:rPr lang="en-US" sz="2000" dirty="0" err="1" smtClean="0">
                <a:solidFill>
                  <a:srgbClr val="000000"/>
                </a:solidFill>
                <a:ea typeface="Arial"/>
                <a:cs typeface="Arial"/>
                <a:sym typeface="Arial"/>
              </a:rPr>
              <a:t>jenkins</a:t>
            </a:r>
            <a:r>
              <a:rPr lang="en-US" sz="2000" dirty="0" smtClean="0">
                <a:solidFill>
                  <a:srgbClr val="000000"/>
                </a:solidFill>
                <a:ea typeface="Arial"/>
                <a:cs typeface="Arial"/>
                <a:sym typeface="Arial"/>
              </a:rPr>
              <a:t>/.</a:t>
            </a:r>
            <a:r>
              <a:rPr lang="en-US" sz="2000" dirty="0" err="1" smtClean="0">
                <a:solidFill>
                  <a:srgbClr val="000000"/>
                </a:solidFill>
                <a:ea typeface="Arial"/>
                <a:cs typeface="Arial"/>
                <a:sym typeface="Arial"/>
              </a:rPr>
              <a:t>ssh</a:t>
            </a:r>
            <a:r>
              <a:rPr lang="en-US" sz="2000" dirty="0" smtClean="0">
                <a:solidFill>
                  <a:srgbClr val="000000"/>
                </a:solidFill>
                <a:ea typeface="Arial"/>
                <a:cs typeface="Arial"/>
                <a:sym typeface="Arial"/>
              </a:rPr>
              <a:t>/</a:t>
            </a:r>
            <a:r>
              <a:rPr lang="en-US" sz="2000" dirty="0" err="1" smtClean="0">
                <a:solidFill>
                  <a:srgbClr val="000000"/>
                </a:solidFill>
                <a:ea typeface="Arial"/>
                <a:cs typeface="Arial"/>
                <a:sym typeface="Arial"/>
              </a:rPr>
              <a:t>id_rsa</a:t>
            </a:r>
            <a:r>
              <a:rPr lang="en-US" sz="2000" dirty="0" smtClean="0">
                <a:solidFill>
                  <a:srgbClr val="000000"/>
                </a:solidFill>
                <a:ea typeface="Arial"/>
                <a:cs typeface="Arial"/>
                <a:sym typeface="Arial"/>
              </a:rPr>
              <a:t>)</a:t>
            </a:r>
          </a:p>
          <a:p>
            <a:r>
              <a:rPr lang="en-US" sz="2000" dirty="0" smtClean="0">
                <a:solidFill>
                  <a:srgbClr val="000000"/>
                </a:solidFill>
                <a:ea typeface="Arial"/>
                <a:cs typeface="Arial"/>
                <a:sym typeface="Arial"/>
              </a:rPr>
              <a:t> </a:t>
            </a:r>
            <a:endParaRPr sz="2000" dirty="0">
              <a:solidFill>
                <a:srgbClr val="000000"/>
              </a:solidFill>
              <a:ea typeface="Arial"/>
              <a:cs typeface="Arial"/>
              <a:sym typeface="Arial"/>
            </a:endParaRPr>
          </a:p>
        </p:txBody>
      </p:sp>
    </p:spTree>
    <p:extLst>
      <p:ext uri="{BB962C8B-B14F-4D97-AF65-F5344CB8AC3E}">
        <p14:creationId xmlns:p14="http://schemas.microsoft.com/office/powerpoint/2010/main" val="267805285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641"/>
        <p:cNvGrpSpPr/>
        <p:nvPr/>
      </p:nvGrpSpPr>
      <p:grpSpPr>
        <a:xfrm>
          <a:off x="0" y="0"/>
          <a:ext cx="0" cy="0"/>
          <a:chOff x="0" y="0"/>
          <a:chExt cx="0" cy="0"/>
        </a:xfrm>
      </p:grpSpPr>
      <p:sp>
        <p:nvSpPr>
          <p:cNvPr id="1642" name="Google Shape;1642;gc97bf61353_0_5075"/>
          <p:cNvSpPr txBox="1">
            <a:spLocks noGrp="1"/>
          </p:cNvSpPr>
          <p:nvPr>
            <p:ph type="sldNum" idx="4294967295"/>
          </p:nvPr>
        </p:nvSpPr>
        <p:spPr>
          <a:xfrm>
            <a:off x="8682567" y="6356351"/>
            <a:ext cx="2743200" cy="366000"/>
          </a:xfrm>
          <a:prstGeom prst="rect">
            <a:avLst/>
          </a:prstGeom>
          <a:noFill/>
          <a:ln>
            <a:noFill/>
          </a:ln>
        </p:spPr>
        <p:txBody>
          <a:bodyPr spcFirstLastPara="1" vert="horz" wrap="square" lIns="121900" tIns="60933" rIns="121900" bIns="60933" rtlCol="0" anchor="ctr" anchorCtr="0">
            <a:noAutofit/>
          </a:bodyPr>
          <a:lstStyle/>
          <a:p>
            <a:pPr>
              <a:buSzPts val="900"/>
            </a:pPr>
            <a:fld id="{00000000-1234-1234-1234-123412341234}" type="slidenum">
              <a:rPr lang="en">
                <a:solidFill>
                  <a:srgbClr val="FF0000"/>
                </a:solidFill>
                <a:latin typeface="Proxima Nova"/>
                <a:ea typeface="Proxima Nova"/>
                <a:cs typeface="Proxima Nova"/>
                <a:sym typeface="Proxima Nova"/>
              </a:rPr>
              <a:pPr>
                <a:buSzPts val="900"/>
              </a:pPr>
              <a:t>144</a:t>
            </a:fld>
            <a:endParaRPr>
              <a:solidFill>
                <a:srgbClr val="FF0000"/>
              </a:solidFill>
              <a:latin typeface="Proxima Nova"/>
              <a:ea typeface="Proxima Nova"/>
              <a:cs typeface="Proxima Nova"/>
              <a:sym typeface="Proxima Nova"/>
            </a:endParaRPr>
          </a:p>
        </p:txBody>
      </p:sp>
      <p:sp>
        <p:nvSpPr>
          <p:cNvPr id="1643" name="Google Shape;1643;gc97bf61353_0_5075"/>
          <p:cNvSpPr txBox="1"/>
          <p:nvPr/>
        </p:nvSpPr>
        <p:spPr>
          <a:xfrm>
            <a:off x="514669" y="269900"/>
            <a:ext cx="8726400" cy="537200"/>
          </a:xfrm>
          <a:prstGeom prst="rect">
            <a:avLst/>
          </a:prstGeom>
          <a:noFill/>
          <a:ln>
            <a:noFill/>
          </a:ln>
        </p:spPr>
        <p:txBody>
          <a:bodyPr spcFirstLastPara="1" wrap="square" lIns="121900" tIns="60933" rIns="121900" bIns="60933" anchor="ctr" anchorCtr="0">
            <a:noAutofit/>
          </a:bodyPr>
          <a:lstStyle/>
          <a:p>
            <a:pPr>
              <a:lnSpc>
                <a:spcPct val="80000"/>
              </a:lnSpc>
              <a:buClr>
                <a:schemeClr val="dk1"/>
              </a:buClr>
              <a:buSzPts val="1100"/>
            </a:pPr>
            <a:r>
              <a:rPr lang="en" sz="3387">
                <a:solidFill>
                  <a:schemeClr val="lt1"/>
                </a:solidFill>
                <a:latin typeface="Proxima Nova"/>
                <a:ea typeface="Proxima Nova"/>
                <a:cs typeface="Proxima Nova"/>
                <a:sym typeface="Proxima Nova"/>
              </a:rPr>
              <a:t>Check the docker.service in Host</a:t>
            </a:r>
            <a:endParaRPr sz="3387">
              <a:solidFill>
                <a:schemeClr val="lt1"/>
              </a:solidFill>
              <a:latin typeface="Proxima Nova"/>
              <a:ea typeface="Proxima Nova"/>
              <a:cs typeface="Proxima Nova"/>
              <a:sym typeface="Proxima Nova"/>
            </a:endParaRPr>
          </a:p>
        </p:txBody>
      </p:sp>
      <p:pic>
        <p:nvPicPr>
          <p:cNvPr id="1645" name="Google Shape;1645;gc97bf61353_0_5075"/>
          <p:cNvPicPr preferRelativeResize="0"/>
          <p:nvPr/>
        </p:nvPicPr>
        <p:blipFill>
          <a:blip r:embed="rId3">
            <a:alphaModFix/>
          </a:blip>
          <a:stretch>
            <a:fillRect/>
          </a:stretch>
        </p:blipFill>
        <p:spPr>
          <a:xfrm>
            <a:off x="472433" y="1333501"/>
            <a:ext cx="11247128" cy="5222868"/>
          </a:xfrm>
          <a:prstGeom prst="rect">
            <a:avLst/>
          </a:prstGeom>
          <a:noFill/>
          <a:ln>
            <a:noFill/>
          </a:ln>
        </p:spPr>
      </p:pic>
    </p:spTree>
    <p:extLst>
      <p:ext uri="{BB962C8B-B14F-4D97-AF65-F5344CB8AC3E}">
        <p14:creationId xmlns:p14="http://schemas.microsoft.com/office/powerpoint/2010/main" val="3093537817"/>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649"/>
        <p:cNvGrpSpPr/>
        <p:nvPr/>
      </p:nvGrpSpPr>
      <p:grpSpPr>
        <a:xfrm>
          <a:off x="0" y="0"/>
          <a:ext cx="0" cy="0"/>
          <a:chOff x="0" y="0"/>
          <a:chExt cx="0" cy="0"/>
        </a:xfrm>
      </p:grpSpPr>
      <p:sp>
        <p:nvSpPr>
          <p:cNvPr id="1650" name="Google Shape;1650;gc97bf61353_0_5084"/>
          <p:cNvSpPr txBox="1"/>
          <p:nvPr/>
        </p:nvSpPr>
        <p:spPr>
          <a:xfrm>
            <a:off x="514669" y="269900"/>
            <a:ext cx="8726400" cy="537200"/>
          </a:xfrm>
          <a:prstGeom prst="rect">
            <a:avLst/>
          </a:prstGeom>
          <a:noFill/>
          <a:ln>
            <a:noFill/>
          </a:ln>
        </p:spPr>
        <p:txBody>
          <a:bodyPr spcFirstLastPara="1" wrap="square" lIns="121900" tIns="60933" rIns="121900" bIns="60933" anchor="ctr" anchorCtr="0">
            <a:noAutofit/>
          </a:bodyPr>
          <a:lstStyle/>
          <a:p>
            <a:pPr>
              <a:lnSpc>
                <a:spcPct val="80000"/>
              </a:lnSpc>
              <a:buClr>
                <a:schemeClr val="dk1"/>
              </a:buClr>
              <a:buSzPts val="1100"/>
            </a:pPr>
            <a:r>
              <a:rPr lang="en" sz="3387">
                <a:solidFill>
                  <a:schemeClr val="lt1"/>
                </a:solidFill>
                <a:latin typeface="Proxima Nova"/>
                <a:ea typeface="Proxima Nova"/>
                <a:cs typeface="Proxima Nova"/>
                <a:sym typeface="Proxima Nova"/>
              </a:rPr>
              <a:t>Configure Jenkins Global Credentials</a:t>
            </a:r>
            <a:endParaRPr sz="3387">
              <a:solidFill>
                <a:schemeClr val="lt1"/>
              </a:solidFill>
              <a:latin typeface="Proxima Nova"/>
              <a:ea typeface="Proxima Nova"/>
              <a:cs typeface="Proxima Nova"/>
              <a:sym typeface="Proxima Nova"/>
            </a:endParaRPr>
          </a:p>
        </p:txBody>
      </p:sp>
      <p:pic>
        <p:nvPicPr>
          <p:cNvPr id="1652" name="Google Shape;1652;gc97bf61353_0_5084"/>
          <p:cNvPicPr preferRelativeResize="0"/>
          <p:nvPr/>
        </p:nvPicPr>
        <p:blipFill>
          <a:blip r:embed="rId3">
            <a:alphaModFix/>
          </a:blip>
          <a:stretch>
            <a:fillRect/>
          </a:stretch>
        </p:blipFill>
        <p:spPr>
          <a:xfrm>
            <a:off x="638401" y="1317634"/>
            <a:ext cx="10966233" cy="5337167"/>
          </a:xfrm>
          <a:prstGeom prst="rect">
            <a:avLst/>
          </a:prstGeom>
          <a:noFill/>
          <a:ln>
            <a:noFill/>
          </a:ln>
        </p:spPr>
      </p:pic>
    </p:spTree>
    <p:extLst>
      <p:ext uri="{BB962C8B-B14F-4D97-AF65-F5344CB8AC3E}">
        <p14:creationId xmlns:p14="http://schemas.microsoft.com/office/powerpoint/2010/main" val="823265221"/>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422239" y="927279"/>
            <a:ext cx="5576552" cy="5930721"/>
          </a:xfrm>
        </p:spPr>
        <p:txBody>
          <a:bodyPr/>
          <a:lstStyle/>
          <a:p>
            <a:pPr algn="l"/>
            <a:r>
              <a:rPr lang="en-US" b="1" dirty="0">
                <a:solidFill>
                  <a:srgbClr val="FF0000"/>
                </a:solidFill>
              </a:rPr>
              <a:t>Inside the </a:t>
            </a:r>
            <a:r>
              <a:rPr lang="en-US" b="1" dirty="0" smtClean="0">
                <a:solidFill>
                  <a:srgbClr val="FF0000"/>
                </a:solidFill>
              </a:rPr>
              <a:t>container:</a:t>
            </a:r>
          </a:p>
          <a:p>
            <a:pPr algn="l"/>
            <a:r>
              <a:rPr lang="en-US" dirty="0" smtClean="0"/>
              <a:t>#</a:t>
            </a:r>
            <a:r>
              <a:rPr lang="en-US" dirty="0" err="1" smtClean="0"/>
              <a:t>adduser</a:t>
            </a:r>
            <a:r>
              <a:rPr lang="en-US" dirty="0" smtClean="0"/>
              <a:t> </a:t>
            </a:r>
            <a:r>
              <a:rPr lang="en-US" dirty="0" err="1"/>
              <a:t>jenkins</a:t>
            </a:r>
            <a:endParaRPr lang="en-US" dirty="0"/>
          </a:p>
          <a:p>
            <a:pPr algn="l"/>
            <a:r>
              <a:rPr lang="en-US" dirty="0" smtClean="0"/>
              <a:t>#</a:t>
            </a:r>
            <a:r>
              <a:rPr lang="en-US" dirty="0" err="1" smtClean="0"/>
              <a:t>usermod</a:t>
            </a:r>
            <a:r>
              <a:rPr lang="en-US" dirty="0" smtClean="0"/>
              <a:t> </a:t>
            </a:r>
            <a:r>
              <a:rPr lang="en-US" dirty="0"/>
              <a:t>-</a:t>
            </a:r>
            <a:r>
              <a:rPr lang="en-US" dirty="0" err="1"/>
              <a:t>aG</a:t>
            </a:r>
            <a:r>
              <a:rPr lang="en-US" dirty="0"/>
              <a:t> </a:t>
            </a:r>
            <a:r>
              <a:rPr lang="en-US" dirty="0" err="1"/>
              <a:t>sudo</a:t>
            </a:r>
            <a:r>
              <a:rPr lang="en-US" dirty="0"/>
              <a:t> </a:t>
            </a:r>
            <a:r>
              <a:rPr lang="en-US" dirty="0" err="1"/>
              <a:t>jenkins</a:t>
            </a:r>
            <a:endParaRPr lang="en-US" dirty="0"/>
          </a:p>
          <a:p>
            <a:pPr algn="l"/>
            <a:r>
              <a:rPr lang="en-US" dirty="0" smtClean="0"/>
              <a:t>#apt-get </a:t>
            </a:r>
            <a:r>
              <a:rPr lang="en-US" dirty="0"/>
              <a:t>update</a:t>
            </a:r>
          </a:p>
          <a:p>
            <a:pPr algn="l"/>
            <a:r>
              <a:rPr lang="en-US" dirty="0" smtClean="0"/>
              <a:t>#apt-get </a:t>
            </a:r>
            <a:r>
              <a:rPr lang="en-US" dirty="0"/>
              <a:t>install </a:t>
            </a:r>
            <a:r>
              <a:rPr lang="en-US" dirty="0" err="1"/>
              <a:t>sudo</a:t>
            </a:r>
            <a:endParaRPr lang="en-US" dirty="0"/>
          </a:p>
          <a:p>
            <a:pPr algn="l"/>
            <a:r>
              <a:rPr lang="en-US" dirty="0" smtClean="0"/>
              <a:t>#</a:t>
            </a:r>
            <a:r>
              <a:rPr lang="en-US" dirty="0" err="1" smtClean="0"/>
              <a:t>su</a:t>
            </a:r>
            <a:r>
              <a:rPr lang="en-US" dirty="0" smtClean="0"/>
              <a:t> </a:t>
            </a:r>
            <a:r>
              <a:rPr lang="en-US" dirty="0"/>
              <a:t>- </a:t>
            </a:r>
            <a:r>
              <a:rPr lang="en-US" dirty="0" err="1"/>
              <a:t>jenkins</a:t>
            </a:r>
            <a:endParaRPr lang="en-US" dirty="0"/>
          </a:p>
          <a:p>
            <a:pPr algn="l"/>
            <a:r>
              <a:rPr lang="en-US" b="1" dirty="0" err="1">
                <a:solidFill>
                  <a:srgbClr val="FF0000"/>
                </a:solidFill>
              </a:rPr>
              <a:t>s</a:t>
            </a:r>
            <a:r>
              <a:rPr lang="en-US" b="1" dirty="0" err="1" smtClean="0">
                <a:solidFill>
                  <a:srgbClr val="FF0000"/>
                </a:solidFill>
              </a:rPr>
              <a:t>sh</a:t>
            </a:r>
            <a:r>
              <a:rPr lang="en-US" b="1" dirty="0" smtClean="0">
                <a:solidFill>
                  <a:srgbClr val="FF0000"/>
                </a:solidFill>
              </a:rPr>
              <a:t> server configuration</a:t>
            </a:r>
            <a:endParaRPr lang="en-US" b="1" dirty="0">
              <a:solidFill>
                <a:srgbClr val="FF0000"/>
              </a:solidFill>
            </a:endParaRPr>
          </a:p>
          <a:p>
            <a:pPr algn="l"/>
            <a:r>
              <a:rPr lang="en-US" dirty="0" smtClean="0"/>
              <a:t>#</a:t>
            </a:r>
            <a:r>
              <a:rPr lang="en-US" dirty="0" err="1" smtClean="0"/>
              <a:t>sudo</a:t>
            </a:r>
            <a:r>
              <a:rPr lang="en-US" dirty="0" smtClean="0"/>
              <a:t> </a:t>
            </a:r>
            <a:r>
              <a:rPr lang="en-US" dirty="0"/>
              <a:t>apt-get install </a:t>
            </a:r>
            <a:r>
              <a:rPr lang="en-US" dirty="0" err="1"/>
              <a:t>openssh</a:t>
            </a:r>
            <a:r>
              <a:rPr lang="en-US" dirty="0"/>
              <a:t>-server</a:t>
            </a:r>
          </a:p>
          <a:p>
            <a:pPr algn="l"/>
            <a:r>
              <a:rPr lang="en-US" dirty="0" smtClean="0"/>
              <a:t>#</a:t>
            </a:r>
            <a:r>
              <a:rPr lang="en-US" dirty="0" err="1" smtClean="0"/>
              <a:t>sudo</a:t>
            </a:r>
            <a:r>
              <a:rPr lang="en-US" dirty="0" smtClean="0"/>
              <a:t> </a:t>
            </a:r>
            <a:r>
              <a:rPr lang="en-US" dirty="0"/>
              <a:t>service </a:t>
            </a:r>
            <a:r>
              <a:rPr lang="en-US" dirty="0" err="1"/>
              <a:t>ssh</a:t>
            </a:r>
            <a:r>
              <a:rPr lang="en-US" dirty="0"/>
              <a:t> restart</a:t>
            </a:r>
          </a:p>
          <a:p>
            <a:pPr algn="l"/>
            <a:r>
              <a:rPr lang="en-US" dirty="0" smtClean="0"/>
              <a:t>#service </a:t>
            </a:r>
            <a:r>
              <a:rPr lang="en-US" dirty="0" err="1"/>
              <a:t>ssh</a:t>
            </a:r>
            <a:r>
              <a:rPr lang="en-US" dirty="0"/>
              <a:t> status</a:t>
            </a:r>
          </a:p>
          <a:p>
            <a:pPr algn="l"/>
            <a:r>
              <a:rPr lang="en-US" dirty="0" smtClean="0"/>
              <a:t>#</a:t>
            </a:r>
            <a:r>
              <a:rPr lang="en-US" dirty="0" err="1" smtClean="0"/>
              <a:t>sudo</a:t>
            </a:r>
            <a:r>
              <a:rPr lang="en-US" dirty="0" smtClean="0"/>
              <a:t> </a:t>
            </a:r>
            <a:r>
              <a:rPr lang="en-US" dirty="0"/>
              <a:t>apt install openjdk-11-jdk</a:t>
            </a:r>
          </a:p>
          <a:p>
            <a:pPr algn="l"/>
            <a:r>
              <a:rPr lang="en-US" dirty="0" smtClean="0"/>
              <a:t>#java </a:t>
            </a:r>
            <a:r>
              <a:rPr lang="en-US" dirty="0"/>
              <a:t>--</a:t>
            </a:r>
            <a:r>
              <a:rPr lang="en-US" dirty="0" smtClean="0"/>
              <a:t>version</a:t>
            </a:r>
            <a:endParaRPr lang="en-US" dirty="0"/>
          </a:p>
        </p:txBody>
      </p:sp>
      <p:sp>
        <p:nvSpPr>
          <p:cNvPr id="3" name="Title 2"/>
          <p:cNvSpPr>
            <a:spLocks noGrp="1"/>
          </p:cNvSpPr>
          <p:nvPr>
            <p:ph type="title"/>
          </p:nvPr>
        </p:nvSpPr>
        <p:spPr/>
        <p:txBody>
          <a:bodyPr/>
          <a:lstStyle/>
          <a:p>
            <a:r>
              <a:rPr lang="en-US" dirty="0" smtClean="0"/>
              <a:t>Docker Configuration</a:t>
            </a:r>
            <a:endParaRPr lang="en-US" dirty="0"/>
          </a:p>
        </p:txBody>
      </p:sp>
      <p:sp>
        <p:nvSpPr>
          <p:cNvPr id="4" name="Text Placeholder 1"/>
          <p:cNvSpPr txBox="1">
            <a:spLocks/>
          </p:cNvSpPr>
          <p:nvPr/>
        </p:nvSpPr>
        <p:spPr>
          <a:xfrm>
            <a:off x="5821250" y="2398688"/>
            <a:ext cx="6115319" cy="2987901"/>
          </a:xfrm>
          <a:prstGeom prst="rect">
            <a:avLst/>
          </a:prstGeom>
          <a:noFill/>
          <a:ln>
            <a:noFill/>
          </a:ln>
        </p:spPr>
        <p:txBody>
          <a:bodyPr spcFirstLastPara="1" vert="horz" wrap="square" lIns="91425" tIns="45700" rIns="91425" bIns="45700" rtlCol="0" anchor="t" anchorCtr="0">
            <a:noAutofit/>
          </a:bodyPr>
          <a:lstStyle>
            <a:lvl1pPr marL="609585" marR="0" lvl="0" indent="-304792" algn="ctr" defTabSz="914400" rtl="0" eaLnBrk="1" latinLnBrk="0" hangingPunct="1">
              <a:lnSpc>
                <a:spcPct val="90000"/>
              </a:lnSpc>
              <a:spcBef>
                <a:spcPts val="1000"/>
              </a:spcBef>
              <a:spcAft>
                <a:spcPts val="0"/>
              </a:spcAft>
              <a:buClr>
                <a:schemeClr val="dk1"/>
              </a:buClr>
              <a:buSzPts val="1800"/>
              <a:buFont typeface="Arial"/>
              <a:buNone/>
              <a:defRPr sz="2400" b="0" i="0" u="none" strike="noStrike" kern="1200" cap="none">
                <a:solidFill>
                  <a:schemeClr val="dk1"/>
                </a:solidFill>
                <a:latin typeface="Proxima Nova"/>
                <a:ea typeface="Proxima Nova"/>
                <a:cs typeface="Proxima Nova"/>
                <a:sym typeface="Proxima Nova"/>
              </a:defRPr>
            </a:lvl1pPr>
            <a:lvl2pPr marL="1219170" marR="0" lvl="1" indent="-457189" algn="l" defTabSz="914400" rtl="0" eaLnBrk="1" latinLnBrk="0" hangingPunct="1">
              <a:lnSpc>
                <a:spcPct val="90000"/>
              </a:lnSpc>
              <a:spcBef>
                <a:spcPts val="500"/>
              </a:spcBef>
              <a:spcAft>
                <a:spcPts val="0"/>
              </a:spcAft>
              <a:buClr>
                <a:schemeClr val="dk1"/>
              </a:buClr>
              <a:buSzPts val="1800"/>
              <a:buFont typeface="Arial"/>
              <a:buChar char="•"/>
              <a:defRPr sz="2400" b="0" i="0" u="none" strike="noStrike" kern="1200" cap="none">
                <a:solidFill>
                  <a:schemeClr val="dk1"/>
                </a:solidFill>
                <a:latin typeface="Calibri"/>
                <a:ea typeface="Calibri"/>
                <a:cs typeface="Calibri"/>
                <a:sym typeface="Calibri"/>
              </a:defRPr>
            </a:lvl2pPr>
            <a:lvl3pPr marL="1828754" marR="0" lvl="2" indent="-431789" algn="l" defTabSz="914400" rtl="0" eaLnBrk="1" latinLnBrk="0" hangingPunct="1">
              <a:lnSpc>
                <a:spcPct val="90000"/>
              </a:lnSpc>
              <a:spcBef>
                <a:spcPts val="500"/>
              </a:spcBef>
              <a:spcAft>
                <a:spcPts val="0"/>
              </a:spcAft>
              <a:buClr>
                <a:schemeClr val="dk1"/>
              </a:buClr>
              <a:buSzPts val="1500"/>
              <a:buFont typeface="Arial"/>
              <a:buChar char="•"/>
              <a:defRPr sz="2000" b="0" i="0" u="none" strike="noStrike" kern="1200" cap="none">
                <a:solidFill>
                  <a:schemeClr val="dk1"/>
                </a:solidFill>
                <a:latin typeface="Calibri"/>
                <a:ea typeface="Calibri"/>
                <a:cs typeface="Calibri"/>
                <a:sym typeface="Calibri"/>
              </a:defRPr>
            </a:lvl3pPr>
            <a:lvl4pPr marL="2438339" marR="0" lvl="3" indent="-419090" algn="l" defTabSz="914400" rtl="0" eaLnBrk="1" latinLnBrk="0" hangingPunct="1">
              <a:lnSpc>
                <a:spcPct val="90000"/>
              </a:lnSpc>
              <a:spcBef>
                <a:spcPts val="500"/>
              </a:spcBef>
              <a:spcAft>
                <a:spcPts val="0"/>
              </a:spcAft>
              <a:buClr>
                <a:schemeClr val="dk1"/>
              </a:buClr>
              <a:buSzPts val="1350"/>
              <a:buFont typeface="Arial"/>
              <a:buChar char="•"/>
              <a:defRPr sz="1800" b="0" i="0" u="none" strike="noStrike" kern="1200" cap="none">
                <a:solidFill>
                  <a:schemeClr val="dk1"/>
                </a:solidFill>
                <a:latin typeface="Calibri"/>
                <a:ea typeface="Calibri"/>
                <a:cs typeface="Calibri"/>
                <a:sym typeface="Calibri"/>
              </a:defRPr>
            </a:lvl4pPr>
            <a:lvl5pPr marL="3047924" marR="0" lvl="4" indent="-419090" algn="l" defTabSz="914400" rtl="0" eaLnBrk="1" latinLnBrk="0" hangingPunct="1">
              <a:lnSpc>
                <a:spcPct val="90000"/>
              </a:lnSpc>
              <a:spcBef>
                <a:spcPts val="500"/>
              </a:spcBef>
              <a:spcAft>
                <a:spcPts val="0"/>
              </a:spcAft>
              <a:buClr>
                <a:schemeClr val="dk1"/>
              </a:buClr>
              <a:buSzPts val="1350"/>
              <a:buFont typeface="Arial"/>
              <a:buChar char="•"/>
              <a:defRPr sz="1800" b="0" i="0" u="none" strike="noStrike" kern="1200" cap="none">
                <a:solidFill>
                  <a:schemeClr val="dk1"/>
                </a:solidFill>
                <a:latin typeface="Calibri"/>
                <a:ea typeface="Calibri"/>
                <a:cs typeface="Calibri"/>
                <a:sym typeface="Calibri"/>
              </a:defRPr>
            </a:lvl5pPr>
            <a:lvl6pPr marL="3657509" marR="0" lvl="5" indent="-419090" algn="l" defTabSz="914400" rtl="0" eaLnBrk="1" latinLnBrk="0" hangingPunct="1">
              <a:lnSpc>
                <a:spcPct val="90000"/>
              </a:lnSpc>
              <a:spcBef>
                <a:spcPts val="500"/>
              </a:spcBef>
              <a:spcAft>
                <a:spcPts val="0"/>
              </a:spcAft>
              <a:buClr>
                <a:schemeClr val="dk1"/>
              </a:buClr>
              <a:buSzPts val="1350"/>
              <a:buFont typeface="Arial"/>
              <a:buChar char="•"/>
              <a:defRPr sz="1800" b="0" i="0" u="none" strike="noStrike" kern="1200" cap="none">
                <a:solidFill>
                  <a:schemeClr val="dk1"/>
                </a:solidFill>
                <a:latin typeface="Calibri"/>
                <a:ea typeface="Calibri"/>
                <a:cs typeface="Calibri"/>
                <a:sym typeface="Calibri"/>
              </a:defRPr>
            </a:lvl6pPr>
            <a:lvl7pPr marL="4267093" marR="0" lvl="6" indent="-419090" algn="l" defTabSz="914400" rtl="0" eaLnBrk="1" latinLnBrk="0" hangingPunct="1">
              <a:lnSpc>
                <a:spcPct val="90000"/>
              </a:lnSpc>
              <a:spcBef>
                <a:spcPts val="500"/>
              </a:spcBef>
              <a:spcAft>
                <a:spcPts val="0"/>
              </a:spcAft>
              <a:buClr>
                <a:schemeClr val="dk1"/>
              </a:buClr>
              <a:buSzPts val="1350"/>
              <a:buFont typeface="Arial"/>
              <a:buChar char="•"/>
              <a:defRPr sz="1800" b="0" i="0" u="none" strike="noStrike" kern="1200" cap="none">
                <a:solidFill>
                  <a:schemeClr val="dk1"/>
                </a:solidFill>
                <a:latin typeface="Calibri"/>
                <a:ea typeface="Calibri"/>
                <a:cs typeface="Calibri"/>
                <a:sym typeface="Calibri"/>
              </a:defRPr>
            </a:lvl7pPr>
            <a:lvl8pPr marL="4876678" marR="0" lvl="7" indent="-419090" algn="l" defTabSz="914400" rtl="0" eaLnBrk="1" latinLnBrk="0" hangingPunct="1">
              <a:lnSpc>
                <a:spcPct val="90000"/>
              </a:lnSpc>
              <a:spcBef>
                <a:spcPts val="500"/>
              </a:spcBef>
              <a:spcAft>
                <a:spcPts val="0"/>
              </a:spcAft>
              <a:buClr>
                <a:schemeClr val="dk1"/>
              </a:buClr>
              <a:buSzPts val="1350"/>
              <a:buFont typeface="Arial"/>
              <a:buChar char="•"/>
              <a:defRPr sz="1800" b="0" i="0" u="none" strike="noStrike" kern="1200" cap="none">
                <a:solidFill>
                  <a:schemeClr val="dk1"/>
                </a:solidFill>
                <a:latin typeface="Calibri"/>
                <a:ea typeface="Calibri"/>
                <a:cs typeface="Calibri"/>
                <a:sym typeface="Calibri"/>
              </a:defRPr>
            </a:lvl8pPr>
            <a:lvl9pPr marL="5486263" marR="0" lvl="8" indent="-419090" algn="l" defTabSz="914400" rtl="0" eaLnBrk="1" latinLnBrk="0" hangingPunct="1">
              <a:lnSpc>
                <a:spcPct val="90000"/>
              </a:lnSpc>
              <a:spcBef>
                <a:spcPts val="500"/>
              </a:spcBef>
              <a:spcAft>
                <a:spcPts val="0"/>
              </a:spcAft>
              <a:buClr>
                <a:schemeClr val="dk1"/>
              </a:buClr>
              <a:buSzPts val="1350"/>
              <a:buFont typeface="Arial"/>
              <a:buChar char="•"/>
              <a:defRPr sz="1800" b="0" i="0" u="none" strike="noStrike" kern="1200" cap="none">
                <a:solidFill>
                  <a:schemeClr val="dk1"/>
                </a:solidFill>
                <a:latin typeface="Calibri"/>
                <a:ea typeface="Calibri"/>
                <a:cs typeface="Calibri"/>
                <a:sym typeface="Calibri"/>
              </a:defRPr>
            </a:lvl9pPr>
          </a:lstStyle>
          <a:p>
            <a:pPr algn="l"/>
            <a:r>
              <a:rPr lang="en-US" b="1" dirty="0">
                <a:solidFill>
                  <a:srgbClr val="FF0000"/>
                </a:solidFill>
              </a:rPr>
              <a:t>From Host: </a:t>
            </a:r>
            <a:endParaRPr lang="en-US" b="1" dirty="0" smtClean="0">
              <a:solidFill>
                <a:srgbClr val="FF0000"/>
              </a:solidFill>
            </a:endParaRPr>
          </a:p>
          <a:p>
            <a:pPr algn="l"/>
            <a:r>
              <a:rPr lang="en-US" dirty="0" smtClean="0"/>
              <a:t>#</a:t>
            </a:r>
            <a:r>
              <a:rPr lang="en-US" dirty="0" err="1" smtClean="0"/>
              <a:t>ssh</a:t>
            </a:r>
            <a:r>
              <a:rPr lang="en-US" dirty="0" smtClean="0"/>
              <a:t>-copy-id </a:t>
            </a:r>
            <a:r>
              <a:rPr lang="en-US" dirty="0"/>
              <a:t>jenkins@172.17.0.2 </a:t>
            </a:r>
          </a:p>
          <a:p>
            <a:pPr algn="l"/>
            <a:endParaRPr lang="en-US" dirty="0"/>
          </a:p>
          <a:p>
            <a:pPr algn="l"/>
            <a:r>
              <a:rPr lang="en-US" b="1" dirty="0">
                <a:solidFill>
                  <a:srgbClr val="FF0000"/>
                </a:solidFill>
              </a:rPr>
              <a:t>To Check Docker container:</a:t>
            </a:r>
          </a:p>
          <a:p>
            <a:pPr algn="l"/>
            <a:r>
              <a:rPr lang="en-US" dirty="0" smtClean="0"/>
              <a:t>#cat /home/</a:t>
            </a:r>
            <a:r>
              <a:rPr lang="en-US" dirty="0" err="1" smtClean="0"/>
              <a:t>jenkins</a:t>
            </a:r>
            <a:r>
              <a:rPr lang="en-US" dirty="0"/>
              <a:t>/.</a:t>
            </a:r>
            <a:r>
              <a:rPr lang="en-US" dirty="0" err="1"/>
              <a:t>ssh</a:t>
            </a:r>
            <a:r>
              <a:rPr lang="en-US" dirty="0"/>
              <a:t>/</a:t>
            </a:r>
            <a:r>
              <a:rPr lang="en-US" dirty="0" err="1"/>
              <a:t>authorized_keys</a:t>
            </a:r>
            <a:r>
              <a:rPr lang="en-US" dirty="0"/>
              <a:t> </a:t>
            </a:r>
          </a:p>
          <a:p>
            <a:pPr algn="l"/>
            <a:r>
              <a:rPr lang="en-US" dirty="0"/>
              <a:t>It should be same as: id_rsa.pub in host. </a:t>
            </a:r>
          </a:p>
        </p:txBody>
      </p:sp>
    </p:spTree>
    <p:extLst>
      <p:ext uri="{BB962C8B-B14F-4D97-AF65-F5344CB8AC3E}">
        <p14:creationId xmlns:p14="http://schemas.microsoft.com/office/powerpoint/2010/main" val="250407106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656"/>
        <p:cNvGrpSpPr/>
        <p:nvPr/>
      </p:nvGrpSpPr>
      <p:grpSpPr>
        <a:xfrm>
          <a:off x="0" y="0"/>
          <a:ext cx="0" cy="0"/>
          <a:chOff x="0" y="0"/>
          <a:chExt cx="0" cy="0"/>
        </a:xfrm>
      </p:grpSpPr>
      <p:sp>
        <p:nvSpPr>
          <p:cNvPr id="1657" name="Google Shape;1657;gc97bf61353_0_5097"/>
          <p:cNvSpPr txBox="1">
            <a:spLocks noGrp="1"/>
          </p:cNvSpPr>
          <p:nvPr>
            <p:ph type="sldNum" idx="4294967295"/>
          </p:nvPr>
        </p:nvSpPr>
        <p:spPr>
          <a:xfrm>
            <a:off x="8682567" y="6356351"/>
            <a:ext cx="2743200" cy="366000"/>
          </a:xfrm>
          <a:prstGeom prst="rect">
            <a:avLst/>
          </a:prstGeom>
          <a:noFill/>
          <a:ln>
            <a:noFill/>
          </a:ln>
        </p:spPr>
        <p:txBody>
          <a:bodyPr spcFirstLastPara="1" vert="horz" wrap="square" lIns="121900" tIns="60933" rIns="121900" bIns="60933" rtlCol="0" anchor="ctr" anchorCtr="0">
            <a:noAutofit/>
          </a:bodyPr>
          <a:lstStyle/>
          <a:p>
            <a:pPr>
              <a:buSzPts val="900"/>
            </a:pPr>
            <a:fld id="{00000000-1234-1234-1234-123412341234}" type="slidenum">
              <a:rPr lang="en">
                <a:solidFill>
                  <a:srgbClr val="FF0000"/>
                </a:solidFill>
                <a:latin typeface="Proxima Nova"/>
                <a:ea typeface="Proxima Nova"/>
                <a:cs typeface="Proxima Nova"/>
                <a:sym typeface="Proxima Nova"/>
              </a:rPr>
              <a:pPr>
                <a:buSzPts val="900"/>
              </a:pPr>
              <a:t>147</a:t>
            </a:fld>
            <a:endParaRPr>
              <a:solidFill>
                <a:srgbClr val="FF0000"/>
              </a:solidFill>
              <a:latin typeface="Proxima Nova"/>
              <a:ea typeface="Proxima Nova"/>
              <a:cs typeface="Proxima Nova"/>
              <a:sym typeface="Proxima Nova"/>
            </a:endParaRPr>
          </a:p>
        </p:txBody>
      </p:sp>
      <p:sp>
        <p:nvSpPr>
          <p:cNvPr id="1658" name="Google Shape;1658;gc97bf61353_0_5097"/>
          <p:cNvSpPr txBox="1"/>
          <p:nvPr/>
        </p:nvSpPr>
        <p:spPr>
          <a:xfrm>
            <a:off x="514669" y="269900"/>
            <a:ext cx="10652132" cy="537200"/>
          </a:xfrm>
          <a:prstGeom prst="rect">
            <a:avLst/>
          </a:prstGeom>
          <a:noFill/>
          <a:ln>
            <a:noFill/>
          </a:ln>
        </p:spPr>
        <p:txBody>
          <a:bodyPr spcFirstLastPara="1" wrap="square" lIns="121900" tIns="60933" rIns="121900" bIns="60933" anchor="ctr" anchorCtr="0">
            <a:noAutofit/>
          </a:bodyPr>
          <a:lstStyle/>
          <a:p>
            <a:pPr>
              <a:lnSpc>
                <a:spcPct val="80000"/>
              </a:lnSpc>
              <a:buClr>
                <a:schemeClr val="dk1"/>
              </a:buClr>
              <a:buSzPts val="1100"/>
            </a:pPr>
            <a:r>
              <a:rPr lang="en" sz="3387" b="1">
                <a:solidFill>
                  <a:schemeClr val="lt1"/>
                </a:solidFill>
                <a:latin typeface="Proxima Nova"/>
                <a:ea typeface="Proxima Nova"/>
                <a:cs typeface="Proxima Nova"/>
                <a:sym typeface="Proxima Nova"/>
              </a:rPr>
              <a:t>Copy Authorized Keys From Host to Container</a:t>
            </a:r>
            <a:endParaRPr sz="3387" b="1">
              <a:solidFill>
                <a:schemeClr val="lt1"/>
              </a:solidFill>
              <a:latin typeface="Proxima Nova"/>
              <a:ea typeface="Proxima Nova"/>
              <a:cs typeface="Proxima Nova"/>
              <a:sym typeface="Proxima Nova"/>
            </a:endParaRPr>
          </a:p>
        </p:txBody>
      </p:sp>
      <p:pic>
        <p:nvPicPr>
          <p:cNvPr id="1660" name="Google Shape;1660;gc97bf61353_0_5097"/>
          <p:cNvPicPr preferRelativeResize="0"/>
          <p:nvPr/>
        </p:nvPicPr>
        <p:blipFill rotWithShape="1">
          <a:blip r:embed="rId3">
            <a:alphaModFix/>
          </a:blip>
          <a:srcRect/>
          <a:stretch/>
        </p:blipFill>
        <p:spPr>
          <a:xfrm>
            <a:off x="514667" y="2612932"/>
            <a:ext cx="9926800" cy="3923000"/>
          </a:xfrm>
          <a:prstGeom prst="rect">
            <a:avLst/>
          </a:prstGeom>
          <a:noFill/>
          <a:ln w="19050" cap="flat" cmpd="sng">
            <a:solidFill>
              <a:srgbClr val="999999"/>
            </a:solidFill>
            <a:prstDash val="solid"/>
            <a:round/>
            <a:headEnd type="none" w="sm" len="sm"/>
            <a:tailEnd type="none" w="sm" len="sm"/>
          </a:ln>
        </p:spPr>
      </p:pic>
      <p:sp>
        <p:nvSpPr>
          <p:cNvPr id="1661" name="Google Shape;1661;gc97bf61353_0_5097"/>
          <p:cNvSpPr txBox="1"/>
          <p:nvPr/>
        </p:nvSpPr>
        <p:spPr>
          <a:xfrm>
            <a:off x="304801" y="1281868"/>
            <a:ext cx="10862000" cy="1231052"/>
          </a:xfrm>
          <a:prstGeom prst="rect">
            <a:avLst/>
          </a:prstGeom>
          <a:noFill/>
          <a:ln>
            <a:noFill/>
          </a:ln>
        </p:spPr>
        <p:txBody>
          <a:bodyPr spcFirstLastPara="1" wrap="square" lIns="121900" tIns="60933" rIns="121900" bIns="60933" anchor="t" anchorCtr="0">
            <a:spAutoFit/>
          </a:bodyPr>
          <a:lstStyle/>
          <a:p>
            <a:pPr marL="365751" indent="-365751">
              <a:lnSpc>
                <a:spcPct val="150000"/>
              </a:lnSpc>
              <a:buClr>
                <a:schemeClr val="dk1"/>
              </a:buClr>
              <a:buSzPts val="1800"/>
              <a:buFont typeface="Calibri"/>
              <a:buChar char="●"/>
            </a:pPr>
            <a:r>
              <a:rPr lang="en" sz="2400">
                <a:solidFill>
                  <a:srgbClr val="000000"/>
                </a:solidFill>
                <a:latin typeface="Arial"/>
                <a:ea typeface="Arial"/>
                <a:cs typeface="Arial"/>
                <a:sym typeface="Arial"/>
              </a:rPr>
              <a:t>In the Host: ssh-copy-id </a:t>
            </a:r>
            <a:r>
              <a:rPr lang="en" sz="2400">
                <a:solidFill>
                  <a:srgbClr val="000000"/>
                </a:solidFill>
                <a:uFill>
                  <a:noFill/>
                </a:uFill>
                <a:latin typeface="Arial"/>
                <a:ea typeface="Arial"/>
                <a:cs typeface="Arial"/>
                <a:sym typeface="Aria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jenkins@172.17.0.2</a:t>
            </a:r>
            <a:endParaRPr sz="2400">
              <a:solidFill>
                <a:srgbClr val="000000"/>
              </a:solidFill>
              <a:latin typeface="Arial"/>
              <a:ea typeface="Arial"/>
              <a:cs typeface="Arial"/>
              <a:sym typeface="Arial"/>
            </a:endParaRPr>
          </a:p>
          <a:p>
            <a:pPr marL="365751" indent="-365751">
              <a:lnSpc>
                <a:spcPct val="150000"/>
              </a:lnSpc>
              <a:buClr>
                <a:schemeClr val="dk1"/>
              </a:buClr>
              <a:buSzPts val="1800"/>
              <a:buFont typeface="Calibri"/>
              <a:buChar char="●"/>
            </a:pPr>
            <a:r>
              <a:rPr lang="en" sz="2400">
                <a:solidFill>
                  <a:srgbClr val="000000"/>
                </a:solidFill>
                <a:latin typeface="Arial"/>
                <a:ea typeface="Arial"/>
                <a:cs typeface="Arial"/>
                <a:sym typeface="Arial"/>
              </a:rPr>
              <a:t>Check the copied authorized_keys in the container</a:t>
            </a:r>
            <a:endParaRPr sz="2400">
              <a:solidFill>
                <a:srgbClr val="000000"/>
              </a:solidFill>
              <a:latin typeface="Arial"/>
              <a:ea typeface="Arial"/>
              <a:cs typeface="Arial"/>
              <a:sym typeface="Arial"/>
            </a:endParaRPr>
          </a:p>
        </p:txBody>
      </p:sp>
    </p:spTree>
    <p:extLst>
      <p:ext uri="{BB962C8B-B14F-4D97-AF65-F5344CB8AC3E}">
        <p14:creationId xmlns:p14="http://schemas.microsoft.com/office/powerpoint/2010/main" val="354262257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665"/>
        <p:cNvGrpSpPr/>
        <p:nvPr/>
      </p:nvGrpSpPr>
      <p:grpSpPr>
        <a:xfrm>
          <a:off x="0" y="0"/>
          <a:ext cx="0" cy="0"/>
          <a:chOff x="0" y="0"/>
          <a:chExt cx="0" cy="0"/>
        </a:xfrm>
      </p:grpSpPr>
      <p:sp>
        <p:nvSpPr>
          <p:cNvPr id="1666" name="Google Shape;1666;gc97bf61353_0_5105"/>
          <p:cNvSpPr txBox="1"/>
          <p:nvPr/>
        </p:nvSpPr>
        <p:spPr>
          <a:xfrm>
            <a:off x="514669" y="269900"/>
            <a:ext cx="8726400" cy="537200"/>
          </a:xfrm>
          <a:prstGeom prst="rect">
            <a:avLst/>
          </a:prstGeom>
          <a:noFill/>
          <a:ln>
            <a:noFill/>
          </a:ln>
        </p:spPr>
        <p:txBody>
          <a:bodyPr spcFirstLastPara="1" wrap="square" lIns="121900" tIns="60933" rIns="121900" bIns="60933" anchor="ctr" anchorCtr="0">
            <a:noAutofit/>
          </a:bodyPr>
          <a:lstStyle/>
          <a:p>
            <a:pPr>
              <a:lnSpc>
                <a:spcPct val="80000"/>
              </a:lnSpc>
              <a:buClr>
                <a:schemeClr val="dk1"/>
              </a:buClr>
              <a:buSzPts val="1100"/>
            </a:pPr>
            <a:r>
              <a:rPr lang="en" sz="3387">
                <a:solidFill>
                  <a:schemeClr val="lt1"/>
                </a:solidFill>
                <a:latin typeface="Proxima Nova"/>
                <a:ea typeface="Proxima Nova"/>
                <a:cs typeface="Proxima Nova"/>
                <a:sym typeface="Proxima Nova"/>
              </a:rPr>
              <a:t>Configure Agent in Jenkins</a:t>
            </a:r>
            <a:endParaRPr sz="3387">
              <a:solidFill>
                <a:schemeClr val="lt1"/>
              </a:solidFill>
              <a:latin typeface="Proxima Nova"/>
              <a:ea typeface="Proxima Nova"/>
              <a:cs typeface="Proxima Nova"/>
              <a:sym typeface="Proxima Nova"/>
            </a:endParaRPr>
          </a:p>
        </p:txBody>
      </p:sp>
      <p:pic>
        <p:nvPicPr>
          <p:cNvPr id="1668" name="Google Shape;1668;gc97bf61353_0_5105"/>
          <p:cNvPicPr preferRelativeResize="0"/>
          <p:nvPr/>
        </p:nvPicPr>
        <p:blipFill>
          <a:blip r:embed="rId3">
            <a:alphaModFix/>
          </a:blip>
          <a:stretch>
            <a:fillRect/>
          </a:stretch>
        </p:blipFill>
        <p:spPr>
          <a:xfrm>
            <a:off x="514667" y="1378534"/>
            <a:ext cx="11121700" cy="5244533"/>
          </a:xfrm>
          <a:prstGeom prst="rect">
            <a:avLst/>
          </a:prstGeom>
          <a:noFill/>
          <a:ln>
            <a:noFill/>
          </a:ln>
        </p:spPr>
      </p:pic>
    </p:spTree>
    <p:extLst>
      <p:ext uri="{BB962C8B-B14F-4D97-AF65-F5344CB8AC3E}">
        <p14:creationId xmlns:p14="http://schemas.microsoft.com/office/powerpoint/2010/main" val="307192622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672"/>
        <p:cNvGrpSpPr/>
        <p:nvPr/>
      </p:nvGrpSpPr>
      <p:grpSpPr>
        <a:xfrm>
          <a:off x="0" y="0"/>
          <a:ext cx="0" cy="0"/>
          <a:chOff x="0" y="0"/>
          <a:chExt cx="0" cy="0"/>
        </a:xfrm>
      </p:grpSpPr>
      <p:sp>
        <p:nvSpPr>
          <p:cNvPr id="1673" name="Google Shape;1673;gc97bf61353_0_5118"/>
          <p:cNvSpPr txBox="1"/>
          <p:nvPr/>
        </p:nvSpPr>
        <p:spPr>
          <a:xfrm>
            <a:off x="514669" y="269900"/>
            <a:ext cx="8726400" cy="537200"/>
          </a:xfrm>
          <a:prstGeom prst="rect">
            <a:avLst/>
          </a:prstGeom>
          <a:noFill/>
          <a:ln>
            <a:noFill/>
          </a:ln>
        </p:spPr>
        <p:txBody>
          <a:bodyPr spcFirstLastPara="1" wrap="square" lIns="121900" tIns="60933" rIns="121900" bIns="60933" anchor="ctr" anchorCtr="0">
            <a:noAutofit/>
          </a:bodyPr>
          <a:lstStyle/>
          <a:p>
            <a:pPr>
              <a:lnSpc>
                <a:spcPct val="80000"/>
              </a:lnSpc>
              <a:buClr>
                <a:schemeClr val="dk1"/>
              </a:buClr>
              <a:buSzPts val="1100"/>
            </a:pPr>
            <a:r>
              <a:rPr lang="en" sz="3387">
                <a:solidFill>
                  <a:schemeClr val="lt1"/>
                </a:solidFill>
                <a:latin typeface="Proxima Nova"/>
                <a:ea typeface="Proxima Nova"/>
                <a:cs typeface="Proxima Nova"/>
                <a:sym typeface="Proxima Nova"/>
              </a:rPr>
              <a:t>Configure Agent in Jenkins</a:t>
            </a:r>
            <a:endParaRPr sz="3387">
              <a:solidFill>
                <a:schemeClr val="lt1"/>
              </a:solidFill>
              <a:latin typeface="Proxima Nova"/>
              <a:ea typeface="Proxima Nova"/>
              <a:cs typeface="Proxima Nova"/>
              <a:sym typeface="Proxima Nova"/>
            </a:endParaRPr>
          </a:p>
        </p:txBody>
      </p:sp>
      <p:pic>
        <p:nvPicPr>
          <p:cNvPr id="1675" name="Google Shape;1675;gc97bf61353_0_5118"/>
          <p:cNvPicPr preferRelativeResize="0"/>
          <p:nvPr/>
        </p:nvPicPr>
        <p:blipFill>
          <a:blip r:embed="rId3">
            <a:alphaModFix/>
          </a:blip>
          <a:stretch>
            <a:fillRect/>
          </a:stretch>
        </p:blipFill>
        <p:spPr>
          <a:xfrm>
            <a:off x="1016001" y="1362667"/>
            <a:ext cx="10175865" cy="5244533"/>
          </a:xfrm>
          <a:prstGeom prst="rect">
            <a:avLst/>
          </a:prstGeom>
          <a:noFill/>
          <a:ln>
            <a:noFill/>
          </a:ln>
        </p:spPr>
      </p:pic>
    </p:spTree>
    <p:extLst>
      <p:ext uri="{BB962C8B-B14F-4D97-AF65-F5344CB8AC3E}">
        <p14:creationId xmlns:p14="http://schemas.microsoft.com/office/powerpoint/2010/main" val="18351274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29"/>
        <p:cNvGrpSpPr/>
        <p:nvPr/>
      </p:nvGrpSpPr>
      <p:grpSpPr>
        <a:xfrm>
          <a:off x="0" y="0"/>
          <a:ext cx="0" cy="0"/>
          <a:chOff x="0" y="0"/>
          <a:chExt cx="0" cy="0"/>
        </a:xfrm>
      </p:grpSpPr>
      <p:sp>
        <p:nvSpPr>
          <p:cNvPr id="1330" name="Google Shape;1330;gc96debfe75_2_2566"/>
          <p:cNvSpPr txBox="1">
            <a:spLocks noGrp="1"/>
          </p:cNvSpPr>
          <p:nvPr>
            <p:ph type="sldNum" idx="4294967295"/>
          </p:nvPr>
        </p:nvSpPr>
        <p:spPr>
          <a:xfrm>
            <a:off x="8682567" y="6356351"/>
            <a:ext cx="2743200" cy="366000"/>
          </a:xfrm>
          <a:prstGeom prst="rect">
            <a:avLst/>
          </a:prstGeom>
          <a:noFill/>
          <a:ln>
            <a:noFill/>
          </a:ln>
        </p:spPr>
        <p:txBody>
          <a:bodyPr spcFirstLastPara="1" vert="horz" wrap="square" lIns="121900" tIns="60933" rIns="121900" bIns="60933" rtlCol="0" anchor="ctr" anchorCtr="0">
            <a:noAutofit/>
          </a:bodyPr>
          <a:lstStyle/>
          <a:p>
            <a:pPr>
              <a:buSzPts val="900"/>
            </a:pPr>
            <a:fld id="{00000000-1234-1234-1234-123412341234}" type="slidenum">
              <a:rPr lang="en">
                <a:solidFill>
                  <a:srgbClr val="FF0000"/>
                </a:solidFill>
                <a:latin typeface="Proxima Nova"/>
                <a:ea typeface="Proxima Nova"/>
                <a:cs typeface="Proxima Nova"/>
                <a:sym typeface="Proxima Nova"/>
              </a:rPr>
              <a:pPr>
                <a:buSzPts val="900"/>
              </a:pPr>
              <a:t>15</a:t>
            </a:fld>
            <a:endParaRPr>
              <a:solidFill>
                <a:srgbClr val="FF0000"/>
              </a:solidFill>
              <a:latin typeface="Proxima Nova"/>
              <a:ea typeface="Proxima Nova"/>
              <a:cs typeface="Proxima Nova"/>
              <a:sym typeface="Proxima Nova"/>
            </a:endParaRPr>
          </a:p>
        </p:txBody>
      </p:sp>
      <p:sp>
        <p:nvSpPr>
          <p:cNvPr id="1331" name="Google Shape;1331;gc96debfe75_2_2566"/>
          <p:cNvSpPr txBox="1"/>
          <p:nvPr/>
        </p:nvSpPr>
        <p:spPr>
          <a:xfrm>
            <a:off x="514669" y="269900"/>
            <a:ext cx="7363200" cy="537200"/>
          </a:xfrm>
          <a:prstGeom prst="rect">
            <a:avLst/>
          </a:prstGeom>
          <a:noFill/>
          <a:ln>
            <a:noFill/>
          </a:ln>
        </p:spPr>
        <p:txBody>
          <a:bodyPr spcFirstLastPara="1" wrap="square" lIns="121900" tIns="60933" rIns="121900" bIns="60933" anchor="ctr" anchorCtr="0">
            <a:noAutofit/>
          </a:bodyPr>
          <a:lstStyle/>
          <a:p>
            <a:pPr>
              <a:lnSpc>
                <a:spcPct val="80000"/>
              </a:lnSpc>
              <a:buClr>
                <a:schemeClr val="dk1"/>
              </a:buClr>
              <a:buSzPts val="1100"/>
            </a:pPr>
            <a:r>
              <a:rPr lang="en" sz="3387">
                <a:solidFill>
                  <a:schemeClr val="lt1"/>
                </a:solidFill>
                <a:latin typeface="Proxima Nova"/>
                <a:ea typeface="Proxima Nova"/>
                <a:cs typeface="Proxima Nova"/>
                <a:sym typeface="Proxima Nova"/>
              </a:rPr>
              <a:t>History of Jenkins</a:t>
            </a:r>
            <a:endParaRPr sz="3387">
              <a:solidFill>
                <a:schemeClr val="lt1"/>
              </a:solidFill>
              <a:latin typeface="Proxima Nova"/>
              <a:ea typeface="Proxima Nova"/>
              <a:cs typeface="Proxima Nova"/>
              <a:sym typeface="Proxima Nova"/>
            </a:endParaRPr>
          </a:p>
        </p:txBody>
      </p:sp>
      <p:sp>
        <p:nvSpPr>
          <p:cNvPr id="1333" name="Google Shape;1333;gc96debfe75_2_2566"/>
          <p:cNvSpPr txBox="1"/>
          <p:nvPr/>
        </p:nvSpPr>
        <p:spPr>
          <a:xfrm>
            <a:off x="616267" y="1481199"/>
            <a:ext cx="10911200" cy="5241200"/>
          </a:xfrm>
          <a:prstGeom prst="rect">
            <a:avLst/>
          </a:prstGeom>
          <a:noFill/>
          <a:ln>
            <a:noFill/>
          </a:ln>
        </p:spPr>
        <p:txBody>
          <a:bodyPr spcFirstLastPara="1" wrap="square" lIns="121900" tIns="121900" rIns="121900" bIns="121900" anchor="t" anchorCtr="0">
            <a:noAutofit/>
          </a:bodyPr>
          <a:lstStyle/>
          <a:p>
            <a:pPr marL="609585" indent="-304792">
              <a:buClr>
                <a:schemeClr val="dk1"/>
              </a:buClr>
              <a:buSzPts val="1800"/>
            </a:pPr>
            <a:endParaRPr sz="2400">
              <a:solidFill>
                <a:srgbClr val="000000"/>
              </a:solidFill>
              <a:latin typeface="Proxima Nova"/>
              <a:ea typeface="Proxima Nova"/>
              <a:cs typeface="Proxima Nova"/>
              <a:sym typeface="Proxima Nova"/>
            </a:endParaRPr>
          </a:p>
        </p:txBody>
      </p:sp>
      <p:sp>
        <p:nvSpPr>
          <p:cNvPr id="1334" name="Google Shape;1334;gc96debfe75_2_2566"/>
          <p:cNvSpPr txBox="1"/>
          <p:nvPr/>
        </p:nvSpPr>
        <p:spPr>
          <a:xfrm>
            <a:off x="6441221" y="3329819"/>
            <a:ext cx="5424800" cy="338500"/>
          </a:xfrm>
          <a:prstGeom prst="rect">
            <a:avLst/>
          </a:prstGeom>
          <a:noFill/>
          <a:ln>
            <a:noFill/>
          </a:ln>
        </p:spPr>
        <p:txBody>
          <a:bodyPr spcFirstLastPara="1" wrap="square" lIns="121900" tIns="60933" rIns="121900" bIns="60933" anchor="t" anchorCtr="0">
            <a:spAutoFit/>
          </a:bodyPr>
          <a:lstStyle/>
          <a:p>
            <a:pPr marL="380990" indent="-292093">
              <a:buClr>
                <a:srgbClr val="000000"/>
              </a:buClr>
              <a:buSzPts val="1050"/>
            </a:pPr>
            <a:endParaRPr sz="1400">
              <a:solidFill>
                <a:srgbClr val="000000"/>
              </a:solidFill>
              <a:latin typeface="Arial"/>
              <a:ea typeface="Arial"/>
              <a:cs typeface="Arial"/>
              <a:sym typeface="Arial"/>
            </a:endParaRPr>
          </a:p>
        </p:txBody>
      </p:sp>
      <p:pic>
        <p:nvPicPr>
          <p:cNvPr id="1335" name="Google Shape;1335;gc96debfe75_2_2566"/>
          <p:cNvPicPr preferRelativeResize="0"/>
          <p:nvPr/>
        </p:nvPicPr>
        <p:blipFill>
          <a:blip r:embed="rId3">
            <a:alphaModFix/>
          </a:blip>
          <a:stretch>
            <a:fillRect/>
          </a:stretch>
        </p:blipFill>
        <p:spPr>
          <a:xfrm>
            <a:off x="196434" y="1364134"/>
            <a:ext cx="11875033" cy="5475301"/>
          </a:xfrm>
          <a:prstGeom prst="rect">
            <a:avLst/>
          </a:prstGeom>
          <a:noFill/>
          <a:ln>
            <a:noFill/>
          </a:ln>
        </p:spPr>
      </p:pic>
    </p:spTree>
    <p:extLst>
      <p:ext uri="{BB962C8B-B14F-4D97-AF65-F5344CB8AC3E}">
        <p14:creationId xmlns:p14="http://schemas.microsoft.com/office/powerpoint/2010/main" val="1947280096"/>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679"/>
        <p:cNvGrpSpPr/>
        <p:nvPr/>
      </p:nvGrpSpPr>
      <p:grpSpPr>
        <a:xfrm>
          <a:off x="0" y="0"/>
          <a:ext cx="0" cy="0"/>
          <a:chOff x="0" y="0"/>
          <a:chExt cx="0" cy="0"/>
        </a:xfrm>
      </p:grpSpPr>
      <p:sp>
        <p:nvSpPr>
          <p:cNvPr id="1680" name="Google Shape;1680;gc97bf61353_0_5136"/>
          <p:cNvSpPr txBox="1"/>
          <p:nvPr/>
        </p:nvSpPr>
        <p:spPr>
          <a:xfrm>
            <a:off x="514669" y="269900"/>
            <a:ext cx="8726400" cy="537200"/>
          </a:xfrm>
          <a:prstGeom prst="rect">
            <a:avLst/>
          </a:prstGeom>
          <a:noFill/>
          <a:ln>
            <a:noFill/>
          </a:ln>
        </p:spPr>
        <p:txBody>
          <a:bodyPr spcFirstLastPara="1" wrap="square" lIns="121900" tIns="60933" rIns="121900" bIns="60933" anchor="ctr" anchorCtr="0">
            <a:noAutofit/>
          </a:bodyPr>
          <a:lstStyle/>
          <a:p>
            <a:pPr>
              <a:lnSpc>
                <a:spcPct val="80000"/>
              </a:lnSpc>
              <a:buClr>
                <a:schemeClr val="dk1"/>
              </a:buClr>
              <a:buSzPts val="1100"/>
            </a:pPr>
            <a:r>
              <a:rPr lang="en" sz="3387">
                <a:solidFill>
                  <a:schemeClr val="lt1"/>
                </a:solidFill>
                <a:latin typeface="Proxima Nova"/>
                <a:ea typeface="Proxima Nova"/>
                <a:cs typeface="Proxima Nova"/>
                <a:sym typeface="Proxima Nova"/>
              </a:rPr>
              <a:t>Create a New Project as AgentTrigger</a:t>
            </a:r>
            <a:endParaRPr sz="3387">
              <a:solidFill>
                <a:schemeClr val="lt1"/>
              </a:solidFill>
              <a:latin typeface="Proxima Nova"/>
              <a:ea typeface="Proxima Nova"/>
              <a:cs typeface="Proxima Nova"/>
              <a:sym typeface="Proxima Nova"/>
            </a:endParaRPr>
          </a:p>
        </p:txBody>
      </p:sp>
      <p:pic>
        <p:nvPicPr>
          <p:cNvPr id="1682" name="Google Shape;1682;gc97bf61353_0_5136"/>
          <p:cNvPicPr preferRelativeResize="0"/>
          <p:nvPr/>
        </p:nvPicPr>
        <p:blipFill>
          <a:blip r:embed="rId3">
            <a:alphaModFix/>
          </a:blip>
          <a:stretch>
            <a:fillRect/>
          </a:stretch>
        </p:blipFill>
        <p:spPr>
          <a:xfrm>
            <a:off x="1270001" y="1362667"/>
            <a:ext cx="9741100" cy="5244533"/>
          </a:xfrm>
          <a:prstGeom prst="rect">
            <a:avLst/>
          </a:prstGeom>
          <a:noFill/>
          <a:ln>
            <a:noFill/>
          </a:ln>
        </p:spPr>
      </p:pic>
    </p:spTree>
    <p:extLst>
      <p:ext uri="{BB962C8B-B14F-4D97-AF65-F5344CB8AC3E}">
        <p14:creationId xmlns:p14="http://schemas.microsoft.com/office/powerpoint/2010/main" val="735541562"/>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686"/>
        <p:cNvGrpSpPr/>
        <p:nvPr/>
      </p:nvGrpSpPr>
      <p:grpSpPr>
        <a:xfrm>
          <a:off x="0" y="0"/>
          <a:ext cx="0" cy="0"/>
          <a:chOff x="0" y="0"/>
          <a:chExt cx="0" cy="0"/>
        </a:xfrm>
      </p:grpSpPr>
      <p:sp>
        <p:nvSpPr>
          <p:cNvPr id="1687" name="Google Shape;1687;gc97bf61353_0_5146"/>
          <p:cNvSpPr txBox="1">
            <a:spLocks noGrp="1"/>
          </p:cNvSpPr>
          <p:nvPr>
            <p:ph type="sldNum" idx="4294967295"/>
          </p:nvPr>
        </p:nvSpPr>
        <p:spPr>
          <a:xfrm>
            <a:off x="8682567" y="6356351"/>
            <a:ext cx="2743200" cy="366000"/>
          </a:xfrm>
          <a:prstGeom prst="rect">
            <a:avLst/>
          </a:prstGeom>
          <a:noFill/>
          <a:ln>
            <a:noFill/>
          </a:ln>
        </p:spPr>
        <p:txBody>
          <a:bodyPr spcFirstLastPara="1" vert="horz" wrap="square" lIns="121900" tIns="60933" rIns="121900" bIns="60933" rtlCol="0" anchor="ctr" anchorCtr="0">
            <a:noAutofit/>
          </a:bodyPr>
          <a:lstStyle/>
          <a:p>
            <a:pPr>
              <a:buSzPts val="900"/>
            </a:pPr>
            <a:fld id="{00000000-1234-1234-1234-123412341234}" type="slidenum">
              <a:rPr lang="en">
                <a:solidFill>
                  <a:srgbClr val="FF0000"/>
                </a:solidFill>
                <a:latin typeface="Proxima Nova"/>
                <a:ea typeface="Proxima Nova"/>
                <a:cs typeface="Proxima Nova"/>
                <a:sym typeface="Proxima Nova"/>
              </a:rPr>
              <a:pPr>
                <a:buSzPts val="900"/>
              </a:pPr>
              <a:t>151</a:t>
            </a:fld>
            <a:endParaRPr>
              <a:solidFill>
                <a:srgbClr val="FF0000"/>
              </a:solidFill>
              <a:latin typeface="Proxima Nova"/>
              <a:ea typeface="Proxima Nova"/>
              <a:cs typeface="Proxima Nova"/>
              <a:sym typeface="Proxima Nova"/>
            </a:endParaRPr>
          </a:p>
        </p:txBody>
      </p:sp>
      <p:sp>
        <p:nvSpPr>
          <p:cNvPr id="1688" name="Google Shape;1688;gc97bf61353_0_5146"/>
          <p:cNvSpPr txBox="1"/>
          <p:nvPr/>
        </p:nvSpPr>
        <p:spPr>
          <a:xfrm>
            <a:off x="514669" y="269900"/>
            <a:ext cx="8726400" cy="537200"/>
          </a:xfrm>
          <a:prstGeom prst="rect">
            <a:avLst/>
          </a:prstGeom>
          <a:noFill/>
          <a:ln>
            <a:noFill/>
          </a:ln>
        </p:spPr>
        <p:txBody>
          <a:bodyPr spcFirstLastPara="1" wrap="square" lIns="121900" tIns="60933" rIns="121900" bIns="60933" anchor="ctr" anchorCtr="0">
            <a:noAutofit/>
          </a:bodyPr>
          <a:lstStyle/>
          <a:p>
            <a:pPr>
              <a:lnSpc>
                <a:spcPct val="80000"/>
              </a:lnSpc>
              <a:buClr>
                <a:schemeClr val="dk1"/>
              </a:buClr>
              <a:buSzPts val="1100"/>
            </a:pPr>
            <a:r>
              <a:rPr lang="en" sz="3387">
                <a:solidFill>
                  <a:schemeClr val="lt1"/>
                </a:solidFill>
                <a:latin typeface="Proxima Nova"/>
                <a:ea typeface="Proxima Nova"/>
                <a:cs typeface="Proxima Nova"/>
                <a:sym typeface="Proxima Nova"/>
              </a:rPr>
              <a:t>Console Output</a:t>
            </a:r>
            <a:endParaRPr sz="3387">
              <a:solidFill>
                <a:schemeClr val="lt1"/>
              </a:solidFill>
              <a:latin typeface="Proxima Nova"/>
              <a:ea typeface="Proxima Nova"/>
              <a:cs typeface="Proxima Nova"/>
              <a:sym typeface="Proxima Nova"/>
            </a:endParaRPr>
          </a:p>
        </p:txBody>
      </p:sp>
      <p:sp>
        <p:nvSpPr>
          <p:cNvPr id="1690" name="Google Shape;1690;gc97bf61353_0_5146"/>
          <p:cNvSpPr txBox="1"/>
          <p:nvPr/>
        </p:nvSpPr>
        <p:spPr>
          <a:xfrm>
            <a:off x="616267" y="1481199"/>
            <a:ext cx="10911200" cy="5241200"/>
          </a:xfrm>
          <a:prstGeom prst="rect">
            <a:avLst/>
          </a:prstGeom>
          <a:noFill/>
          <a:ln>
            <a:noFill/>
          </a:ln>
        </p:spPr>
        <p:txBody>
          <a:bodyPr spcFirstLastPara="1" wrap="square" lIns="121900" tIns="121900" rIns="121900" bIns="121900" anchor="t" anchorCtr="0">
            <a:noAutofit/>
          </a:bodyPr>
          <a:lstStyle/>
          <a:p>
            <a:pPr marL="609585" indent="-304792">
              <a:buClr>
                <a:schemeClr val="dk1"/>
              </a:buClr>
              <a:buSzPts val="1800"/>
            </a:pPr>
            <a:endParaRPr sz="2400">
              <a:solidFill>
                <a:srgbClr val="000000"/>
              </a:solidFill>
              <a:latin typeface="Arial"/>
              <a:ea typeface="Arial"/>
              <a:cs typeface="Arial"/>
              <a:sym typeface="Arial"/>
            </a:endParaRPr>
          </a:p>
          <a:p>
            <a:pPr marL="152396"/>
            <a:endParaRPr sz="2400">
              <a:solidFill>
                <a:srgbClr val="000000"/>
              </a:solidFill>
              <a:latin typeface="Arial"/>
              <a:ea typeface="Arial"/>
              <a:cs typeface="Arial"/>
              <a:sym typeface="Arial"/>
            </a:endParaRPr>
          </a:p>
        </p:txBody>
      </p:sp>
      <p:cxnSp>
        <p:nvCxnSpPr>
          <p:cNvPr id="1691" name="Google Shape;1691;gc97bf61353_0_5146"/>
          <p:cNvCxnSpPr/>
          <p:nvPr/>
        </p:nvCxnSpPr>
        <p:spPr>
          <a:xfrm flipH="1">
            <a:off x="7245927" y="2992581"/>
            <a:ext cx="762000" cy="914400"/>
          </a:xfrm>
          <a:prstGeom prst="straightConnector1">
            <a:avLst/>
          </a:prstGeom>
          <a:noFill/>
          <a:ln w="28575" cap="flat" cmpd="sng">
            <a:solidFill>
              <a:srgbClr val="C00000"/>
            </a:solidFill>
            <a:prstDash val="solid"/>
            <a:round/>
            <a:headEnd type="none" w="sm" len="sm"/>
            <a:tailEnd type="triangle" w="med" len="med"/>
          </a:ln>
        </p:spPr>
      </p:cxnSp>
      <p:pic>
        <p:nvPicPr>
          <p:cNvPr id="1692" name="Google Shape;1692;gc97bf61353_0_5146"/>
          <p:cNvPicPr preferRelativeResize="0"/>
          <p:nvPr/>
        </p:nvPicPr>
        <p:blipFill>
          <a:blip r:embed="rId3">
            <a:alphaModFix/>
          </a:blip>
          <a:stretch>
            <a:fillRect/>
          </a:stretch>
        </p:blipFill>
        <p:spPr>
          <a:xfrm>
            <a:off x="1" y="974733"/>
            <a:ext cx="12191999" cy="5553835"/>
          </a:xfrm>
          <a:prstGeom prst="rect">
            <a:avLst/>
          </a:prstGeom>
          <a:noFill/>
          <a:ln>
            <a:noFill/>
          </a:ln>
        </p:spPr>
      </p:pic>
    </p:spTree>
    <p:extLst>
      <p:ext uri="{BB962C8B-B14F-4D97-AF65-F5344CB8AC3E}">
        <p14:creationId xmlns:p14="http://schemas.microsoft.com/office/powerpoint/2010/main" val="3714779506"/>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696"/>
        <p:cNvGrpSpPr/>
        <p:nvPr/>
      </p:nvGrpSpPr>
      <p:grpSpPr>
        <a:xfrm>
          <a:off x="0" y="0"/>
          <a:ext cx="0" cy="0"/>
          <a:chOff x="0" y="0"/>
          <a:chExt cx="0" cy="0"/>
        </a:xfrm>
      </p:grpSpPr>
      <p:sp>
        <p:nvSpPr>
          <p:cNvPr id="1697" name="Google Shape;1697;gc97bf61353_0_6941"/>
          <p:cNvSpPr txBox="1">
            <a:spLocks noGrp="1"/>
          </p:cNvSpPr>
          <p:nvPr>
            <p:ph type="sldNum" idx="4294967295"/>
          </p:nvPr>
        </p:nvSpPr>
        <p:spPr>
          <a:xfrm>
            <a:off x="8682567" y="6356351"/>
            <a:ext cx="2743200" cy="366000"/>
          </a:xfrm>
          <a:prstGeom prst="rect">
            <a:avLst/>
          </a:prstGeom>
          <a:noFill/>
          <a:ln>
            <a:noFill/>
          </a:ln>
        </p:spPr>
        <p:txBody>
          <a:bodyPr spcFirstLastPara="1" vert="horz" wrap="square" lIns="121900" tIns="60933" rIns="121900" bIns="60933" rtlCol="0" anchor="ctr" anchorCtr="0">
            <a:noAutofit/>
          </a:bodyPr>
          <a:lstStyle/>
          <a:p>
            <a:pPr>
              <a:buSzPts val="900"/>
            </a:pPr>
            <a:fld id="{00000000-1234-1234-1234-123412341234}" type="slidenum">
              <a:rPr lang="en">
                <a:solidFill>
                  <a:srgbClr val="FF0000"/>
                </a:solidFill>
                <a:latin typeface="Proxima Nova"/>
                <a:ea typeface="Proxima Nova"/>
                <a:cs typeface="Proxima Nova"/>
                <a:sym typeface="Proxima Nova"/>
              </a:rPr>
              <a:pPr>
                <a:buSzPts val="900"/>
              </a:pPr>
              <a:t>152</a:t>
            </a:fld>
            <a:endParaRPr>
              <a:solidFill>
                <a:srgbClr val="FF0000"/>
              </a:solidFill>
              <a:latin typeface="Proxima Nova"/>
              <a:ea typeface="Proxima Nova"/>
              <a:cs typeface="Proxima Nova"/>
              <a:sym typeface="Proxima Nova"/>
            </a:endParaRPr>
          </a:p>
        </p:txBody>
      </p:sp>
      <p:sp>
        <p:nvSpPr>
          <p:cNvPr id="1698" name="Google Shape;1698;gc97bf61353_0_6941"/>
          <p:cNvSpPr txBox="1"/>
          <p:nvPr/>
        </p:nvSpPr>
        <p:spPr>
          <a:xfrm>
            <a:off x="514668" y="269900"/>
            <a:ext cx="9659641" cy="537200"/>
          </a:xfrm>
          <a:prstGeom prst="rect">
            <a:avLst/>
          </a:prstGeom>
          <a:noFill/>
          <a:ln>
            <a:noFill/>
          </a:ln>
        </p:spPr>
        <p:txBody>
          <a:bodyPr spcFirstLastPara="1" wrap="square" lIns="121900" tIns="60933" rIns="121900" bIns="60933" anchor="ctr" anchorCtr="0">
            <a:noAutofit/>
          </a:bodyPr>
          <a:lstStyle/>
          <a:p>
            <a:pPr>
              <a:lnSpc>
                <a:spcPct val="80000"/>
              </a:lnSpc>
              <a:buClr>
                <a:schemeClr val="dk1"/>
              </a:buClr>
              <a:buSzPts val="1100"/>
            </a:pPr>
            <a:r>
              <a:rPr lang="en" sz="3387" b="1" dirty="0">
                <a:solidFill>
                  <a:schemeClr val="lt1"/>
                </a:solidFill>
                <a:latin typeface="Proxima Nova"/>
                <a:ea typeface="Proxima Nova"/>
                <a:cs typeface="Proxima Nova"/>
                <a:sym typeface="Proxima Nova"/>
              </a:rPr>
              <a:t>Benefits of Jenkins Distributed Architecture</a:t>
            </a:r>
            <a:endParaRPr sz="3387" b="1" dirty="0">
              <a:solidFill>
                <a:schemeClr val="lt1"/>
              </a:solidFill>
              <a:latin typeface="Proxima Nova"/>
              <a:ea typeface="Proxima Nova"/>
              <a:cs typeface="Proxima Nova"/>
              <a:sym typeface="Proxima Nova"/>
            </a:endParaRPr>
          </a:p>
        </p:txBody>
      </p:sp>
      <p:sp>
        <p:nvSpPr>
          <p:cNvPr id="1700" name="Google Shape;1700;gc97bf61353_0_6941"/>
          <p:cNvSpPr txBox="1"/>
          <p:nvPr/>
        </p:nvSpPr>
        <p:spPr>
          <a:xfrm>
            <a:off x="217022" y="1115151"/>
            <a:ext cx="10911200" cy="5241200"/>
          </a:xfrm>
          <a:prstGeom prst="rect">
            <a:avLst/>
          </a:prstGeom>
          <a:noFill/>
          <a:ln>
            <a:noFill/>
          </a:ln>
        </p:spPr>
        <p:txBody>
          <a:bodyPr spcFirstLastPara="1" wrap="square" lIns="121900" tIns="121900" rIns="121900" bIns="121900" anchor="t" anchorCtr="0">
            <a:noAutofit/>
          </a:bodyPr>
          <a:lstStyle/>
          <a:p>
            <a:pPr marL="609585" indent="-457189">
              <a:lnSpc>
                <a:spcPct val="200000"/>
              </a:lnSpc>
              <a:buClr>
                <a:schemeClr val="dk1"/>
              </a:buClr>
              <a:buSzPts val="1800"/>
              <a:buFont typeface="Calibri"/>
              <a:buChar char="●"/>
            </a:pPr>
            <a:r>
              <a:rPr lang="en" sz="3200" dirty="0" smtClean="0">
                <a:solidFill>
                  <a:srgbClr val="000000"/>
                </a:solidFill>
                <a:latin typeface="Arial"/>
                <a:ea typeface="Arial"/>
                <a:cs typeface="Arial"/>
                <a:sym typeface="Arial"/>
              </a:rPr>
              <a:t>Higher Performance</a:t>
            </a:r>
            <a:endParaRPr sz="3200" dirty="0">
              <a:solidFill>
                <a:srgbClr val="000000"/>
              </a:solidFill>
              <a:latin typeface="Arial"/>
              <a:ea typeface="Arial"/>
              <a:cs typeface="Arial"/>
              <a:sym typeface="Arial"/>
            </a:endParaRPr>
          </a:p>
          <a:p>
            <a:pPr marL="609585" indent="-457189">
              <a:lnSpc>
                <a:spcPct val="200000"/>
              </a:lnSpc>
              <a:buClr>
                <a:schemeClr val="dk1"/>
              </a:buClr>
              <a:buSzPts val="1800"/>
              <a:buFont typeface="Calibri"/>
              <a:buChar char="●"/>
            </a:pPr>
            <a:r>
              <a:rPr lang="en" sz="3200" dirty="0">
                <a:solidFill>
                  <a:srgbClr val="000000"/>
                </a:solidFill>
                <a:latin typeface="Arial"/>
                <a:ea typeface="Arial"/>
                <a:cs typeface="Arial"/>
                <a:sym typeface="Arial"/>
              </a:rPr>
              <a:t>High </a:t>
            </a:r>
            <a:r>
              <a:rPr lang="en" sz="3200" dirty="0">
                <a:solidFill>
                  <a:schemeClr val="dk1"/>
                </a:solidFill>
                <a:sym typeface="Arial"/>
              </a:rPr>
              <a:t>A</a:t>
            </a:r>
            <a:r>
              <a:rPr lang="en" sz="3200" dirty="0" smtClean="0">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
                  </a:ext>
                </a:extLst>
              </a:rPr>
              <a:t>vailability</a:t>
            </a:r>
            <a:endParaRPr sz="3200" dirty="0">
              <a:solidFill>
                <a:srgbClr val="000000"/>
              </a:solidFill>
              <a:latin typeface="Arial"/>
              <a:ea typeface="Arial"/>
              <a:cs typeface="Arial"/>
              <a:sym typeface="Arial"/>
            </a:endParaRPr>
          </a:p>
          <a:p>
            <a:pPr marL="609585" indent="-457189">
              <a:lnSpc>
                <a:spcPct val="200000"/>
              </a:lnSpc>
              <a:buClr>
                <a:schemeClr val="dk1"/>
              </a:buClr>
              <a:buSzPts val="1800"/>
              <a:buFont typeface="Calibri"/>
              <a:buChar char="●"/>
            </a:pPr>
            <a:r>
              <a:rPr lang="en" sz="3200" dirty="0">
                <a:solidFill>
                  <a:srgbClr val="000000"/>
                </a:solidFill>
                <a:latin typeface="Arial"/>
                <a:ea typeface="Arial"/>
                <a:cs typeface="Arial"/>
                <a:sym typeface="Arial"/>
              </a:rPr>
              <a:t>Fail</a:t>
            </a:r>
            <a:r>
              <a:rPr lang="en" sz="3200" dirty="0"/>
              <a:t>o</a:t>
            </a:r>
            <a:r>
              <a:rPr lang="en" sz="3200" dirty="0">
                <a:solidFill>
                  <a:srgbClr val="000000"/>
                </a:solidFill>
                <a:latin typeface="Arial"/>
                <a:ea typeface="Arial"/>
                <a:cs typeface="Arial"/>
                <a:sym typeface="Arial"/>
              </a:rPr>
              <a:t>ver </a:t>
            </a:r>
            <a:r>
              <a:rPr lang="en" sz="3200" dirty="0">
                <a:solidFill>
                  <a:schemeClr val="dk1"/>
                </a:solidFill>
                <a:sym typeface="Arial"/>
              </a:rPr>
              <a:t>M</a:t>
            </a:r>
            <a:r>
              <a:rPr lang="en" sz="3200" dirty="0" smtClean="0">
                <a:solidFill>
                  <a:srgbClr val="000000"/>
                </a:solidFill>
                <a:latin typeface="Arial"/>
                <a:ea typeface="Arial"/>
                <a:cs typeface="Arial"/>
                <a:sym typeface="Arial"/>
              </a:rPr>
              <a:t>echanism</a:t>
            </a:r>
            <a:endParaRPr sz="3200" dirty="0">
              <a:solidFill>
                <a:srgbClr val="000000"/>
              </a:solidFill>
              <a:latin typeface="Arial"/>
              <a:ea typeface="Arial"/>
              <a:cs typeface="Arial"/>
              <a:sym typeface="Arial"/>
            </a:endParaRPr>
          </a:p>
          <a:p>
            <a:pPr marL="609585" indent="-457189">
              <a:lnSpc>
                <a:spcPct val="200000"/>
              </a:lnSpc>
              <a:buClr>
                <a:schemeClr val="dk1"/>
              </a:buClr>
              <a:buSzPts val="1800"/>
              <a:buFont typeface="Calibri"/>
              <a:buChar char="●"/>
            </a:pPr>
            <a:r>
              <a:rPr lang="en" sz="3200" dirty="0">
                <a:solidFill>
                  <a:srgbClr val="000000"/>
                </a:solidFill>
                <a:latin typeface="Arial"/>
                <a:ea typeface="Arial"/>
                <a:cs typeface="Arial"/>
                <a:sym typeface="Arial"/>
              </a:rPr>
              <a:t>Enhanced </a:t>
            </a:r>
            <a:r>
              <a:rPr lang="en" sz="3200" dirty="0" smtClean="0">
                <a:solidFill>
                  <a:srgbClr val="000000"/>
                </a:solidFill>
                <a:latin typeface="Arial"/>
                <a:ea typeface="Arial"/>
                <a:cs typeface="Arial"/>
                <a:sym typeface="Arial"/>
              </a:rPr>
              <a:t>Security</a:t>
            </a:r>
            <a:endParaRPr sz="3200" dirty="0">
              <a:solidFill>
                <a:srgbClr val="000000"/>
              </a:solidFill>
              <a:latin typeface="Arial"/>
              <a:ea typeface="Arial"/>
              <a:cs typeface="Arial"/>
              <a:sym typeface="Arial"/>
            </a:endParaRPr>
          </a:p>
          <a:p>
            <a:pPr marL="609585" indent="-457189">
              <a:lnSpc>
                <a:spcPct val="200000"/>
              </a:lnSpc>
              <a:buClr>
                <a:schemeClr val="dk1"/>
              </a:buClr>
              <a:buSzPts val="1800"/>
              <a:buFont typeface="Calibri"/>
              <a:buChar char="●"/>
            </a:pPr>
            <a:r>
              <a:rPr lang="en" sz="3200" dirty="0">
                <a:solidFill>
                  <a:srgbClr val="000000"/>
                </a:solidFill>
                <a:latin typeface="Arial"/>
                <a:ea typeface="Arial"/>
                <a:cs typeface="Arial"/>
                <a:sym typeface="Arial"/>
              </a:rPr>
              <a:t>Rollback </a:t>
            </a:r>
            <a:r>
              <a:rPr lang="en" sz="3200" dirty="0">
                <a:solidFill>
                  <a:schemeClr val="dk1"/>
                </a:solidFill>
                <a:sym typeface="Arial"/>
              </a:rPr>
              <a:t>M</a:t>
            </a:r>
            <a:r>
              <a:rPr lang="en" sz="3200" dirty="0" smtClean="0">
                <a:solidFill>
                  <a:srgbClr val="000000"/>
                </a:solidFill>
                <a:latin typeface="Arial"/>
                <a:ea typeface="Arial"/>
                <a:cs typeface="Arial"/>
                <a:sym typeface="Arial"/>
              </a:rPr>
              <a:t>echanism </a:t>
            </a:r>
            <a:r>
              <a:rPr lang="en" sz="3200" dirty="0">
                <a:solidFill>
                  <a:srgbClr val="000000"/>
                </a:solidFill>
                <a:latin typeface="Arial"/>
                <a:ea typeface="Arial"/>
                <a:cs typeface="Arial"/>
                <a:sym typeface="Arial"/>
              </a:rPr>
              <a:t>from </a:t>
            </a:r>
            <a:r>
              <a:rPr lang="en" sz="3200" dirty="0">
                <a:solidFill>
                  <a:schemeClr val="dk1"/>
                </a:solidFill>
                <a:sym typeface="Arial"/>
              </a:rPr>
              <a:t>M</a:t>
            </a:r>
            <a:r>
              <a:rPr lang="en" sz="3200" dirty="0" smtClean="0">
                <a:solidFill>
                  <a:srgbClr val="000000"/>
                </a:solidFill>
                <a:latin typeface="Arial"/>
                <a:ea typeface="Arial"/>
                <a:cs typeface="Arial"/>
                <a:sym typeface="Arial"/>
              </a:rPr>
              <a:t>achine </a:t>
            </a:r>
            <a:r>
              <a:rPr lang="en" sz="3200" dirty="0">
                <a:solidFill>
                  <a:schemeClr val="dk1"/>
                </a:solidFill>
                <a:sym typeface="Arial"/>
              </a:rPr>
              <a:t>F</a:t>
            </a:r>
            <a:r>
              <a:rPr lang="en" sz="3200" dirty="0" smtClean="0">
                <a:solidFill>
                  <a:srgbClr val="000000"/>
                </a:solidFill>
                <a:latin typeface="Arial"/>
                <a:ea typeface="Arial"/>
                <a:cs typeface="Arial"/>
                <a:sym typeface="Arial"/>
              </a:rPr>
              <a:t>ailure</a:t>
            </a:r>
            <a:endParaRPr sz="3200" dirty="0">
              <a:solidFill>
                <a:srgbClr val="000000"/>
              </a:solidFill>
              <a:latin typeface="Arial"/>
              <a:ea typeface="Arial"/>
              <a:cs typeface="Arial"/>
              <a:sym typeface="Arial"/>
            </a:endParaRPr>
          </a:p>
          <a:p>
            <a:pPr marL="609585" indent="-304792">
              <a:buClr>
                <a:schemeClr val="dk1"/>
              </a:buClr>
              <a:buSzPts val="1800"/>
            </a:pPr>
            <a:endParaRPr sz="3200" dirty="0">
              <a:solidFill>
                <a:srgbClr val="000000"/>
              </a:solidFill>
              <a:latin typeface="Arial"/>
              <a:ea typeface="Arial"/>
              <a:cs typeface="Arial"/>
              <a:sym typeface="Arial"/>
            </a:endParaRPr>
          </a:p>
          <a:p>
            <a:pPr marL="152396">
              <a:buClr>
                <a:srgbClr val="000000"/>
              </a:buClr>
              <a:buSzPts val="1800"/>
            </a:pPr>
            <a:endParaRPr sz="320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356549251"/>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776"/>
        <p:cNvGrpSpPr/>
        <p:nvPr/>
      </p:nvGrpSpPr>
      <p:grpSpPr>
        <a:xfrm>
          <a:off x="0" y="0"/>
          <a:ext cx="0" cy="0"/>
          <a:chOff x="0" y="0"/>
          <a:chExt cx="0" cy="0"/>
        </a:xfrm>
      </p:grpSpPr>
      <p:sp>
        <p:nvSpPr>
          <p:cNvPr id="1777" name="Google Shape;1777;gc96debfd06_0_647"/>
          <p:cNvSpPr txBox="1">
            <a:spLocks noGrp="1"/>
          </p:cNvSpPr>
          <p:nvPr>
            <p:ph type="sldNum" idx="12"/>
          </p:nvPr>
        </p:nvSpPr>
        <p:spPr>
          <a:xfrm>
            <a:off x="86233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153</a:t>
            </a:fld>
            <a:endParaRPr/>
          </a:p>
        </p:txBody>
      </p:sp>
      <p:sp>
        <p:nvSpPr>
          <p:cNvPr id="1778" name="Google Shape;1778;gc96debfd06_0_647"/>
          <p:cNvSpPr txBox="1"/>
          <p:nvPr/>
        </p:nvSpPr>
        <p:spPr>
          <a:xfrm>
            <a:off x="2388967" y="2233000"/>
            <a:ext cx="7368400" cy="2392000"/>
          </a:xfrm>
          <a:prstGeom prst="rect">
            <a:avLst/>
          </a:prstGeom>
          <a:noFill/>
          <a:ln>
            <a:noFill/>
          </a:ln>
        </p:spPr>
        <p:txBody>
          <a:bodyPr spcFirstLastPara="1" wrap="square" lIns="121900" tIns="60933" rIns="121900" bIns="60933" anchor="t" anchorCtr="0">
            <a:noAutofit/>
          </a:bodyPr>
          <a:lstStyle/>
          <a:p>
            <a:pPr algn="ctr">
              <a:buClr>
                <a:srgbClr val="000000"/>
              </a:buClr>
              <a:buSzPts val="3200"/>
            </a:pPr>
            <a:r>
              <a:rPr lang="en" sz="4267" b="1" dirty="0" smtClean="0">
                <a:solidFill>
                  <a:schemeClr val="lt1"/>
                </a:solidFill>
                <a:latin typeface="Proxima Nova"/>
                <a:ea typeface="Proxima Nova"/>
                <a:cs typeface="Proxima Nova"/>
                <a:sym typeface="Proxima Nova"/>
              </a:rPr>
              <a:t>Thank You</a:t>
            </a:r>
            <a:endParaRPr sz="4267" b="1" dirty="0">
              <a:solidFill>
                <a:schemeClr val="lt1"/>
              </a:solidFill>
              <a:latin typeface="Proxima Nova"/>
              <a:ea typeface="Proxima Nova"/>
              <a:cs typeface="Proxima Nova"/>
              <a:sym typeface="Proxima Nova"/>
            </a:endParaRPr>
          </a:p>
        </p:txBody>
      </p:sp>
    </p:spTree>
    <p:extLst>
      <p:ext uri="{BB962C8B-B14F-4D97-AF65-F5344CB8AC3E}">
        <p14:creationId xmlns:p14="http://schemas.microsoft.com/office/powerpoint/2010/main" val="124694474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46"/>
        <p:cNvGrpSpPr/>
        <p:nvPr/>
      </p:nvGrpSpPr>
      <p:grpSpPr>
        <a:xfrm>
          <a:off x="0" y="0"/>
          <a:ext cx="0" cy="0"/>
          <a:chOff x="0" y="0"/>
          <a:chExt cx="0" cy="0"/>
        </a:xfrm>
      </p:grpSpPr>
      <p:sp>
        <p:nvSpPr>
          <p:cNvPr id="1347" name="Google Shape;1347;gc96debfe75_2_2589"/>
          <p:cNvSpPr txBox="1">
            <a:spLocks noGrp="1"/>
          </p:cNvSpPr>
          <p:nvPr>
            <p:ph type="sldNum" idx="4294967295"/>
          </p:nvPr>
        </p:nvSpPr>
        <p:spPr>
          <a:xfrm>
            <a:off x="8682567" y="6356351"/>
            <a:ext cx="2743200" cy="366000"/>
          </a:xfrm>
          <a:prstGeom prst="rect">
            <a:avLst/>
          </a:prstGeom>
          <a:noFill/>
          <a:ln>
            <a:noFill/>
          </a:ln>
        </p:spPr>
        <p:txBody>
          <a:bodyPr spcFirstLastPara="1" vert="horz" wrap="square" lIns="121900" tIns="60933" rIns="121900" bIns="60933" rtlCol="0" anchor="ctr" anchorCtr="0">
            <a:noAutofit/>
          </a:bodyPr>
          <a:lstStyle/>
          <a:p>
            <a:pPr>
              <a:buSzPts val="900"/>
            </a:pPr>
            <a:fld id="{00000000-1234-1234-1234-123412341234}" type="slidenum">
              <a:rPr lang="en">
                <a:solidFill>
                  <a:srgbClr val="FF0000"/>
                </a:solidFill>
                <a:latin typeface="Proxima Nova"/>
                <a:ea typeface="Proxima Nova"/>
                <a:cs typeface="Proxima Nova"/>
                <a:sym typeface="Proxima Nova"/>
              </a:rPr>
              <a:pPr>
                <a:buSzPts val="900"/>
              </a:pPr>
              <a:t>16</a:t>
            </a:fld>
            <a:endParaRPr>
              <a:solidFill>
                <a:srgbClr val="FF0000"/>
              </a:solidFill>
              <a:latin typeface="Proxima Nova"/>
              <a:ea typeface="Proxima Nova"/>
              <a:cs typeface="Proxima Nova"/>
              <a:sym typeface="Proxima Nova"/>
            </a:endParaRPr>
          </a:p>
        </p:txBody>
      </p:sp>
      <p:sp>
        <p:nvSpPr>
          <p:cNvPr id="1348" name="Google Shape;1348;gc96debfe75_2_2589"/>
          <p:cNvSpPr txBox="1"/>
          <p:nvPr/>
        </p:nvSpPr>
        <p:spPr>
          <a:xfrm>
            <a:off x="514669" y="269900"/>
            <a:ext cx="7363200" cy="537200"/>
          </a:xfrm>
          <a:prstGeom prst="rect">
            <a:avLst/>
          </a:prstGeom>
          <a:noFill/>
          <a:ln>
            <a:noFill/>
          </a:ln>
        </p:spPr>
        <p:txBody>
          <a:bodyPr spcFirstLastPara="1" wrap="square" lIns="121900" tIns="60933" rIns="121900" bIns="60933" anchor="ctr" anchorCtr="0">
            <a:noAutofit/>
          </a:bodyPr>
          <a:lstStyle/>
          <a:p>
            <a:pPr>
              <a:lnSpc>
                <a:spcPct val="80000"/>
              </a:lnSpc>
              <a:buClr>
                <a:schemeClr val="dk1"/>
              </a:buClr>
              <a:buSzPts val="1100"/>
            </a:pPr>
            <a:r>
              <a:rPr lang="en" sz="3387" dirty="0">
                <a:solidFill>
                  <a:schemeClr val="lt1"/>
                </a:solidFill>
                <a:latin typeface="Proxima Nova"/>
                <a:ea typeface="Proxima Nova"/>
                <a:cs typeface="Proxima Nova"/>
                <a:sym typeface="Proxima Nova"/>
              </a:rPr>
              <a:t>Features of Jenkins</a:t>
            </a:r>
            <a:endParaRPr sz="3387" dirty="0">
              <a:solidFill>
                <a:schemeClr val="lt1"/>
              </a:solidFill>
              <a:latin typeface="Proxima Nova"/>
              <a:ea typeface="Proxima Nova"/>
              <a:cs typeface="Proxima Nova"/>
              <a:sym typeface="Proxima Nova"/>
            </a:endParaRPr>
          </a:p>
        </p:txBody>
      </p:sp>
      <p:sp>
        <p:nvSpPr>
          <p:cNvPr id="1349" name="Google Shape;1349;gc96debfe75_2_2589"/>
          <p:cNvSpPr txBox="1"/>
          <p:nvPr/>
        </p:nvSpPr>
        <p:spPr>
          <a:xfrm>
            <a:off x="369800" y="1838517"/>
            <a:ext cx="11452400" cy="3886400"/>
          </a:xfrm>
          <a:prstGeom prst="rect">
            <a:avLst/>
          </a:prstGeom>
          <a:noFill/>
          <a:ln>
            <a:noFill/>
          </a:ln>
        </p:spPr>
        <p:txBody>
          <a:bodyPr spcFirstLastPara="1" wrap="square" lIns="121900" tIns="121900" rIns="121900" bIns="121900" anchor="t" anchorCtr="0">
            <a:noAutofit/>
          </a:bodyPr>
          <a:lstStyle/>
          <a:p>
            <a:pPr marL="380990" indent="-397923">
              <a:buClr>
                <a:srgbClr val="000000"/>
              </a:buClr>
              <a:buSzPts val="1800"/>
              <a:buFont typeface="Arial"/>
              <a:buChar char="●"/>
            </a:pPr>
            <a:r>
              <a:rPr lang="en" sz="2400">
                <a:solidFill>
                  <a:srgbClr val="000000"/>
                </a:solidFill>
                <a:latin typeface="Arial"/>
                <a:ea typeface="Arial"/>
                <a:cs typeface="Arial"/>
                <a:sym typeface="Arial"/>
              </a:rPr>
              <a:t>Jenkins, originally called Hudson, is an open</a:t>
            </a:r>
            <a:r>
              <a:rPr lang="en" sz="2400"/>
              <a:t>-</a:t>
            </a:r>
            <a:r>
              <a:rPr lang="en" sz="2400">
                <a:solidFill>
                  <a:srgbClr val="000000"/>
                </a:solidFill>
                <a:latin typeface="Arial"/>
                <a:ea typeface="Arial"/>
                <a:cs typeface="Arial"/>
                <a:sym typeface="Arial"/>
              </a:rPr>
              <a:t>source </a:t>
            </a:r>
            <a:r>
              <a:rPr lang="en" sz="2400">
                <a:solidFill>
                  <a:srgbClr val="000000"/>
                </a:solidFill>
                <a:latin typeface="Arial"/>
                <a:ea typeface="Arial"/>
                <a:cs typeface="Arial"/>
                <a:sym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5"/>
                  </a:ext>
                </a:extLst>
              </a:rPr>
              <a:t>CI tool written in Java. </a:t>
            </a:r>
            <a:endParaRPr sz="2400">
              <a:solidFill>
                <a:srgbClr val="000000"/>
              </a:solidFill>
              <a:latin typeface="Arial"/>
              <a:ea typeface="Arial"/>
              <a:cs typeface="Arial"/>
              <a:sym typeface="Arial"/>
            </a:endParaRPr>
          </a:p>
          <a:p>
            <a:endParaRPr sz="2400"/>
          </a:p>
          <a:p>
            <a:pPr marL="380990" indent="-397923">
              <a:buSzPts val="1800"/>
              <a:buChar char="●"/>
            </a:pPr>
            <a:r>
              <a:rPr lang="en" sz="2400"/>
              <a:t>Jenkins is a very user-friendly tool, with a simple, intuitive and visually appealing user interface. </a:t>
            </a:r>
            <a:endParaRPr sz="2400"/>
          </a:p>
          <a:p>
            <a:pPr marL="609585"/>
            <a:endParaRPr sz="2400"/>
          </a:p>
          <a:p>
            <a:pPr marL="380990" indent="-397923">
              <a:buClr>
                <a:srgbClr val="000000"/>
              </a:buClr>
              <a:buSzPts val="1800"/>
              <a:buFont typeface="Arial"/>
              <a:buChar char="●"/>
            </a:pPr>
            <a:r>
              <a:rPr lang="en" sz="2400">
                <a:solidFill>
                  <a:srgbClr val="000000"/>
                </a:solidFill>
                <a:latin typeface="Arial"/>
                <a:ea typeface="Arial"/>
                <a:cs typeface="Arial"/>
                <a:sym typeface="Arial"/>
              </a:rPr>
              <a:t>Jenkins has a very low learning curve. </a:t>
            </a:r>
            <a:endParaRPr sz="2400">
              <a:solidFill>
                <a:srgbClr val="000000"/>
              </a:solidFill>
              <a:latin typeface="Arial"/>
              <a:ea typeface="Arial"/>
              <a:cs typeface="Arial"/>
              <a:sym typeface="Arial"/>
            </a:endParaRPr>
          </a:p>
          <a:p>
            <a:pPr marL="609585"/>
            <a:endParaRPr sz="2400"/>
          </a:p>
          <a:p>
            <a:pPr marL="380990" indent="-397923">
              <a:buClr>
                <a:srgbClr val="000000"/>
              </a:buClr>
              <a:buSzPts val="1800"/>
              <a:buFont typeface="Arial"/>
              <a:buChar char="●"/>
            </a:pPr>
            <a:r>
              <a:rPr lang="en" sz="2400">
                <a:solidFill>
                  <a:srgbClr val="000000"/>
                </a:solidFill>
                <a:latin typeface="Arial"/>
                <a:ea typeface="Arial"/>
                <a:cs typeface="Arial"/>
                <a:sym typeface="Arial"/>
              </a:rPr>
              <a:t>Jenkins is an extremely flexible tool and hundreds of open</a:t>
            </a:r>
            <a:r>
              <a:rPr lang="en" sz="2400"/>
              <a:t>-</a:t>
            </a:r>
            <a:r>
              <a:rPr lang="en" sz="2400">
                <a:solidFill>
                  <a:srgbClr val="000000"/>
                </a:solidFill>
                <a:latin typeface="Arial"/>
                <a:ea typeface="Arial"/>
                <a:cs typeface="Arial"/>
                <a:sym typeface="Arial"/>
              </a:rPr>
              <a:t>source plugins are available, with more coming </a:t>
            </a:r>
            <a:r>
              <a:rPr lang="en" sz="2400"/>
              <a:t>up </a:t>
            </a:r>
            <a:r>
              <a:rPr lang="en" sz="2400">
                <a:solidFill>
                  <a:srgbClr val="000000"/>
                </a:solidFill>
                <a:latin typeface="Arial"/>
                <a:ea typeface="Arial"/>
                <a:cs typeface="Arial"/>
                <a:sym typeface="Arial"/>
              </a:rPr>
              <a:t>every week. </a:t>
            </a:r>
            <a:endParaRPr sz="2400">
              <a:solidFill>
                <a:srgbClr val="000000"/>
              </a:solidFill>
              <a:latin typeface="Arial"/>
              <a:ea typeface="Arial"/>
              <a:cs typeface="Arial"/>
              <a:sym typeface="Arial"/>
            </a:endParaRPr>
          </a:p>
          <a:p>
            <a:pPr marL="609585"/>
            <a:endParaRPr sz="2133"/>
          </a:p>
          <a:p>
            <a:endParaRPr sz="2133"/>
          </a:p>
          <a:p>
            <a:pPr marL="609585"/>
            <a:endParaRPr sz="1867">
              <a:solidFill>
                <a:srgbClr val="000000"/>
              </a:solidFill>
              <a:latin typeface="Arial"/>
              <a:ea typeface="Arial"/>
              <a:cs typeface="Arial"/>
              <a:sym typeface="Arial"/>
            </a:endParaRPr>
          </a:p>
        </p:txBody>
      </p:sp>
    </p:spTree>
    <p:extLst>
      <p:ext uri="{BB962C8B-B14F-4D97-AF65-F5344CB8AC3E}">
        <p14:creationId xmlns:p14="http://schemas.microsoft.com/office/powerpoint/2010/main" val="20315229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54"/>
        <p:cNvGrpSpPr/>
        <p:nvPr/>
      </p:nvGrpSpPr>
      <p:grpSpPr>
        <a:xfrm>
          <a:off x="0" y="0"/>
          <a:ext cx="0" cy="0"/>
          <a:chOff x="0" y="0"/>
          <a:chExt cx="0" cy="0"/>
        </a:xfrm>
      </p:grpSpPr>
      <p:sp>
        <p:nvSpPr>
          <p:cNvPr id="1355" name="Google Shape;1355;gc96debfe75_2_2596"/>
          <p:cNvSpPr txBox="1"/>
          <p:nvPr/>
        </p:nvSpPr>
        <p:spPr>
          <a:xfrm>
            <a:off x="369767" y="1645932"/>
            <a:ext cx="11452400" cy="4893600"/>
          </a:xfrm>
          <a:prstGeom prst="rect">
            <a:avLst/>
          </a:prstGeom>
          <a:noFill/>
          <a:ln>
            <a:noFill/>
          </a:ln>
        </p:spPr>
        <p:txBody>
          <a:bodyPr spcFirstLastPara="1" wrap="square" lIns="121900" tIns="121900" rIns="121900" bIns="121900" anchor="t" anchorCtr="0">
            <a:noAutofit/>
          </a:bodyPr>
          <a:lstStyle/>
          <a:p>
            <a:pPr marL="380990" indent="-397923">
              <a:buClr>
                <a:srgbClr val="000000"/>
              </a:buClr>
              <a:buSzPts val="1800"/>
              <a:buFont typeface="Arial"/>
              <a:buChar char="●"/>
            </a:pPr>
            <a:r>
              <a:rPr lang="en" sz="2400" dirty="0">
                <a:solidFill>
                  <a:srgbClr val="000000"/>
                </a:solidFill>
                <a:latin typeface="Arial"/>
                <a:ea typeface="Arial"/>
                <a:cs typeface="Arial"/>
                <a:sym typeface="Arial"/>
              </a:rPr>
              <a:t>These plugins cover everything from version</a:t>
            </a:r>
            <a:r>
              <a:rPr lang="en" sz="2400" dirty="0"/>
              <a:t>-</a:t>
            </a:r>
            <a:r>
              <a:rPr lang="en" sz="2400" dirty="0">
                <a:solidFill>
                  <a:srgbClr val="000000"/>
                </a:solidFill>
                <a:latin typeface="Arial"/>
                <a:ea typeface="Arial"/>
                <a:cs typeface="Arial"/>
                <a:sym typeface="Arial"/>
              </a:rPr>
              <a:t>control systems, build tools, code quality metrics</a:t>
            </a:r>
            <a:r>
              <a:rPr lang="en" sz="2400" dirty="0"/>
              <a:t> and</a:t>
            </a:r>
            <a:r>
              <a:rPr lang="en" sz="2400" dirty="0">
                <a:solidFill>
                  <a:srgbClr val="000000"/>
                </a:solidFill>
                <a:latin typeface="Arial"/>
                <a:ea typeface="Arial"/>
                <a:cs typeface="Arial"/>
                <a:sym typeface="Arial"/>
              </a:rPr>
              <a:t> build notifiers </a:t>
            </a:r>
            <a:r>
              <a:rPr lang="en" sz="2400" dirty="0"/>
              <a:t>to </a:t>
            </a:r>
            <a:r>
              <a:rPr lang="en" sz="2400" dirty="0">
                <a:solidFill>
                  <a:srgbClr val="000000"/>
                </a:solidFill>
                <a:latin typeface="Arial"/>
                <a:ea typeface="Arial"/>
                <a:cs typeface="Arial"/>
                <a:sym typeface="Arial"/>
              </a:rPr>
              <a:t>integration with external systems, UI customi</a:t>
            </a:r>
            <a:r>
              <a:rPr lang="en" sz="2400" dirty="0"/>
              <a:t>s</a:t>
            </a:r>
            <a:r>
              <a:rPr lang="en" sz="2400" dirty="0">
                <a:solidFill>
                  <a:srgbClr val="000000"/>
                </a:solidFill>
                <a:latin typeface="Arial"/>
                <a:ea typeface="Arial"/>
                <a:cs typeface="Arial"/>
                <a:sym typeface="Arial"/>
              </a:rPr>
              <a:t>ations, and much more.</a:t>
            </a:r>
            <a:endParaRPr sz="2400" dirty="0">
              <a:solidFill>
                <a:srgbClr val="000000"/>
              </a:solidFill>
              <a:latin typeface="Arial"/>
              <a:ea typeface="Arial"/>
              <a:cs typeface="Arial"/>
              <a:sym typeface="Arial"/>
            </a:endParaRPr>
          </a:p>
          <a:p>
            <a:pPr marL="609585"/>
            <a:r>
              <a:rPr lang="en" sz="2400" dirty="0">
                <a:solidFill>
                  <a:srgbClr val="000000"/>
                </a:solidFill>
                <a:latin typeface="Arial"/>
                <a:ea typeface="Arial"/>
                <a:cs typeface="Arial"/>
                <a:sym typeface="Arial"/>
              </a:rPr>
              <a:t> </a:t>
            </a:r>
            <a:endParaRPr sz="2400" dirty="0">
              <a:solidFill>
                <a:srgbClr val="000000"/>
              </a:solidFill>
              <a:latin typeface="Arial"/>
              <a:ea typeface="Arial"/>
              <a:cs typeface="Arial"/>
              <a:sym typeface="Arial"/>
            </a:endParaRPr>
          </a:p>
          <a:p>
            <a:pPr marL="380990" indent="-397923">
              <a:buClr>
                <a:srgbClr val="000000"/>
              </a:buClr>
              <a:buSzPts val="1800"/>
              <a:buFont typeface="Arial"/>
              <a:buChar char="●"/>
            </a:pPr>
            <a:r>
              <a:rPr lang="en" sz="2400" dirty="0">
                <a:solidFill>
                  <a:srgbClr val="000000"/>
                </a:solidFill>
                <a:latin typeface="Arial"/>
                <a:ea typeface="Arial"/>
                <a:cs typeface="Arial"/>
                <a:sym typeface="Arial"/>
              </a:rPr>
              <a:t>The Jenkins community is a large, dynamic, reactive and welcoming bunch, with passionate champions, active mailing lists, IRC channels and a very vocal blog and </a:t>
            </a:r>
            <a:r>
              <a:rPr lang="en" sz="2400" dirty="0"/>
              <a:t>T</a:t>
            </a:r>
            <a:r>
              <a:rPr lang="en" sz="2400" dirty="0">
                <a:solidFill>
                  <a:srgbClr val="000000"/>
                </a:solidFill>
                <a:latin typeface="Arial"/>
                <a:ea typeface="Arial"/>
                <a:cs typeface="Arial"/>
                <a:sym typeface="Arial"/>
              </a:rPr>
              <a:t>witter account.</a:t>
            </a:r>
            <a:endParaRPr sz="2400" dirty="0">
              <a:solidFill>
                <a:srgbClr val="000000"/>
              </a:solidFill>
              <a:latin typeface="Arial"/>
              <a:ea typeface="Arial"/>
              <a:cs typeface="Arial"/>
              <a:sym typeface="Arial"/>
            </a:endParaRPr>
          </a:p>
          <a:p>
            <a:pPr marL="609585"/>
            <a:r>
              <a:rPr lang="en" sz="2400" dirty="0">
                <a:solidFill>
                  <a:srgbClr val="000000"/>
                </a:solidFill>
                <a:latin typeface="Arial"/>
                <a:ea typeface="Arial"/>
                <a:cs typeface="Arial"/>
                <a:sym typeface="Arial"/>
              </a:rPr>
              <a:t>. </a:t>
            </a:r>
            <a:endParaRPr sz="2400" dirty="0">
              <a:solidFill>
                <a:srgbClr val="000000"/>
              </a:solidFill>
              <a:latin typeface="Arial"/>
              <a:ea typeface="Arial"/>
              <a:cs typeface="Arial"/>
              <a:sym typeface="Arial"/>
            </a:endParaRPr>
          </a:p>
          <a:p>
            <a:pPr marL="380990" indent="-397923">
              <a:buClr>
                <a:srgbClr val="000000"/>
              </a:buClr>
              <a:buSzPts val="1800"/>
              <a:buFont typeface="Arial"/>
              <a:buChar char="●"/>
            </a:pPr>
            <a:r>
              <a:rPr lang="en" sz="2400" dirty="0">
                <a:solidFill>
                  <a:srgbClr val="000000"/>
                </a:solidFill>
                <a:latin typeface="Arial"/>
                <a:ea typeface="Arial"/>
                <a:cs typeface="Arial"/>
                <a:sym typeface="Arial"/>
              </a:rPr>
              <a:t>The pace of development is quite fast, with the latest new features, bug fixes, and plugin updates bei</a:t>
            </a:r>
            <a:r>
              <a:rPr lang="en" sz="2400" dirty="0"/>
              <a:t>ng </a:t>
            </a:r>
            <a:r>
              <a:rPr lang="en" sz="2400" dirty="0">
                <a:solidFill>
                  <a:schemeClr val="dk1"/>
                </a:solidFill>
              </a:rPr>
              <a:t>released on a weekly basis</a:t>
            </a:r>
            <a:r>
              <a:rPr lang="en" sz="2400" dirty="0">
                <a:solidFill>
                  <a:srgbClr val="000000"/>
                </a:solidFill>
                <a:latin typeface="Arial"/>
                <a:ea typeface="Arial"/>
                <a:cs typeface="Arial"/>
                <a:sym typeface="Arial"/>
              </a:rPr>
              <a:t>.</a:t>
            </a:r>
            <a:endParaRPr sz="2400" dirty="0">
              <a:solidFill>
                <a:srgbClr val="000000"/>
              </a:solidFill>
              <a:latin typeface="Arial"/>
              <a:ea typeface="Arial"/>
              <a:cs typeface="Arial"/>
              <a:sym typeface="Arial"/>
            </a:endParaRPr>
          </a:p>
          <a:p>
            <a:pPr marL="609585"/>
            <a:endParaRPr sz="2400" dirty="0"/>
          </a:p>
          <a:p>
            <a:pPr marL="380990" indent="-397923">
              <a:buClr>
                <a:srgbClr val="000000"/>
              </a:buClr>
              <a:buSzPts val="1800"/>
              <a:buFont typeface="Arial"/>
              <a:buChar char="●"/>
            </a:pPr>
            <a:r>
              <a:rPr lang="en" sz="2400" dirty="0">
                <a:solidFill>
                  <a:srgbClr val="000000"/>
                </a:solidFill>
                <a:latin typeface="Arial"/>
                <a:ea typeface="Arial"/>
                <a:cs typeface="Arial"/>
                <a:sym typeface="Arial"/>
              </a:rPr>
              <a:t>Jenkins is a </a:t>
            </a:r>
            <a:r>
              <a:rPr lang="en" sz="2400" dirty="0">
                <a:solidFill>
                  <a:srgbClr val="000000"/>
                </a:solidFill>
                <a:latin typeface="Arial"/>
                <a:ea typeface="Arial"/>
                <a:cs typeface="Arial"/>
                <a:sym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6"/>
                  </a:ext>
                </a:extLst>
              </a:rPr>
              <a:t>JAVA application, so it is platform independent. </a:t>
            </a:r>
            <a:endParaRPr sz="2400" dirty="0">
              <a:solidFill>
                <a:srgbClr val="000000"/>
              </a:solidFill>
              <a:latin typeface="Arial"/>
              <a:ea typeface="Arial"/>
              <a:cs typeface="Arial"/>
              <a:sym typeface="Arial"/>
            </a:endParaRPr>
          </a:p>
        </p:txBody>
      </p:sp>
      <p:sp>
        <p:nvSpPr>
          <p:cNvPr id="1356" name="Google Shape;1356;gc96debfe75_2_2596"/>
          <p:cNvSpPr txBox="1">
            <a:spLocks noGrp="1"/>
          </p:cNvSpPr>
          <p:nvPr>
            <p:ph type="sldNum" idx="4294967295"/>
          </p:nvPr>
        </p:nvSpPr>
        <p:spPr>
          <a:xfrm>
            <a:off x="8682567" y="6356351"/>
            <a:ext cx="2743200" cy="366000"/>
          </a:xfrm>
          <a:prstGeom prst="rect">
            <a:avLst/>
          </a:prstGeom>
          <a:noFill/>
          <a:ln>
            <a:noFill/>
          </a:ln>
        </p:spPr>
        <p:txBody>
          <a:bodyPr spcFirstLastPara="1" vert="horz" wrap="square" lIns="121900" tIns="60933" rIns="121900" bIns="60933" rtlCol="0" anchor="ctr" anchorCtr="0">
            <a:noAutofit/>
          </a:bodyPr>
          <a:lstStyle/>
          <a:p>
            <a:pPr>
              <a:buSzPts val="900"/>
            </a:pPr>
            <a:fld id="{00000000-1234-1234-1234-123412341234}" type="slidenum">
              <a:rPr lang="en">
                <a:solidFill>
                  <a:srgbClr val="FF0000"/>
                </a:solidFill>
                <a:latin typeface="Proxima Nova"/>
                <a:ea typeface="Proxima Nova"/>
                <a:cs typeface="Proxima Nova"/>
                <a:sym typeface="Proxima Nova"/>
              </a:rPr>
              <a:pPr>
                <a:buSzPts val="900"/>
              </a:pPr>
              <a:t>17</a:t>
            </a:fld>
            <a:endParaRPr>
              <a:solidFill>
                <a:srgbClr val="FF0000"/>
              </a:solidFill>
              <a:latin typeface="Proxima Nova"/>
              <a:ea typeface="Proxima Nova"/>
              <a:cs typeface="Proxima Nova"/>
              <a:sym typeface="Proxima Nova"/>
            </a:endParaRPr>
          </a:p>
        </p:txBody>
      </p:sp>
      <p:sp>
        <p:nvSpPr>
          <p:cNvPr id="1357" name="Google Shape;1357;gc96debfe75_2_2596"/>
          <p:cNvSpPr txBox="1"/>
          <p:nvPr/>
        </p:nvSpPr>
        <p:spPr>
          <a:xfrm>
            <a:off x="514669" y="269900"/>
            <a:ext cx="7363200" cy="537200"/>
          </a:xfrm>
          <a:prstGeom prst="rect">
            <a:avLst/>
          </a:prstGeom>
          <a:noFill/>
          <a:ln>
            <a:noFill/>
          </a:ln>
        </p:spPr>
        <p:txBody>
          <a:bodyPr spcFirstLastPara="1" wrap="square" lIns="121900" tIns="60933" rIns="121900" bIns="60933" anchor="ctr" anchorCtr="0">
            <a:noAutofit/>
          </a:bodyPr>
          <a:lstStyle/>
          <a:p>
            <a:pPr>
              <a:lnSpc>
                <a:spcPct val="80000"/>
              </a:lnSpc>
              <a:buClr>
                <a:schemeClr val="dk1"/>
              </a:buClr>
              <a:buSzPts val="1100"/>
            </a:pPr>
            <a:r>
              <a:rPr lang="en" sz="3387">
                <a:solidFill>
                  <a:schemeClr val="lt1"/>
                </a:solidFill>
                <a:latin typeface="Proxima Nova"/>
                <a:ea typeface="Proxima Nova"/>
                <a:cs typeface="Proxima Nova"/>
                <a:sym typeface="Proxima Nova"/>
              </a:rPr>
              <a:t>Features of Jenkins</a:t>
            </a:r>
            <a:endParaRPr sz="3387">
              <a:solidFill>
                <a:schemeClr val="lt1"/>
              </a:solidFill>
              <a:latin typeface="Proxima Nova"/>
              <a:ea typeface="Proxima Nova"/>
              <a:cs typeface="Proxima Nova"/>
              <a:sym typeface="Proxima Nova"/>
            </a:endParaRPr>
          </a:p>
        </p:txBody>
      </p:sp>
    </p:spTree>
    <p:extLst>
      <p:ext uri="{BB962C8B-B14F-4D97-AF65-F5344CB8AC3E}">
        <p14:creationId xmlns:p14="http://schemas.microsoft.com/office/powerpoint/2010/main" val="39849075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62"/>
        <p:cNvGrpSpPr/>
        <p:nvPr/>
      </p:nvGrpSpPr>
      <p:grpSpPr>
        <a:xfrm>
          <a:off x="0" y="0"/>
          <a:ext cx="0" cy="0"/>
          <a:chOff x="0" y="0"/>
          <a:chExt cx="0" cy="0"/>
        </a:xfrm>
      </p:grpSpPr>
      <p:sp>
        <p:nvSpPr>
          <p:cNvPr id="1363" name="Google Shape;1363;gc96debfe75_2_2603"/>
          <p:cNvSpPr txBox="1">
            <a:spLocks noGrp="1"/>
          </p:cNvSpPr>
          <p:nvPr>
            <p:ph type="sldNum" idx="4294967295"/>
          </p:nvPr>
        </p:nvSpPr>
        <p:spPr>
          <a:xfrm>
            <a:off x="8682567" y="6356351"/>
            <a:ext cx="2743200" cy="366000"/>
          </a:xfrm>
          <a:prstGeom prst="rect">
            <a:avLst/>
          </a:prstGeom>
          <a:noFill/>
          <a:ln>
            <a:noFill/>
          </a:ln>
        </p:spPr>
        <p:txBody>
          <a:bodyPr spcFirstLastPara="1" vert="horz" wrap="square" lIns="121900" tIns="60933" rIns="121900" bIns="60933" rtlCol="0" anchor="ctr" anchorCtr="0">
            <a:noAutofit/>
          </a:bodyPr>
          <a:lstStyle/>
          <a:p>
            <a:pPr>
              <a:buSzPts val="900"/>
            </a:pPr>
            <a:fld id="{00000000-1234-1234-1234-123412341234}" type="slidenum">
              <a:rPr lang="en">
                <a:solidFill>
                  <a:srgbClr val="FF0000"/>
                </a:solidFill>
                <a:latin typeface="Proxima Nova"/>
                <a:ea typeface="Proxima Nova"/>
                <a:cs typeface="Proxima Nova"/>
                <a:sym typeface="Proxima Nova"/>
              </a:rPr>
              <a:pPr>
                <a:buSzPts val="900"/>
              </a:pPr>
              <a:t>18</a:t>
            </a:fld>
            <a:endParaRPr>
              <a:solidFill>
                <a:srgbClr val="FF0000"/>
              </a:solidFill>
              <a:latin typeface="Proxima Nova"/>
              <a:ea typeface="Proxima Nova"/>
              <a:cs typeface="Proxima Nova"/>
              <a:sym typeface="Proxima Nova"/>
            </a:endParaRPr>
          </a:p>
        </p:txBody>
      </p:sp>
      <p:sp>
        <p:nvSpPr>
          <p:cNvPr id="1364" name="Google Shape;1364;gc96debfe75_2_2603"/>
          <p:cNvSpPr txBox="1"/>
          <p:nvPr/>
        </p:nvSpPr>
        <p:spPr>
          <a:xfrm>
            <a:off x="514669" y="269900"/>
            <a:ext cx="7363200" cy="537200"/>
          </a:xfrm>
          <a:prstGeom prst="rect">
            <a:avLst/>
          </a:prstGeom>
          <a:noFill/>
          <a:ln>
            <a:noFill/>
          </a:ln>
        </p:spPr>
        <p:txBody>
          <a:bodyPr spcFirstLastPara="1" wrap="square" lIns="121900" tIns="60933" rIns="121900" bIns="60933" anchor="ctr" anchorCtr="0">
            <a:noAutofit/>
          </a:bodyPr>
          <a:lstStyle/>
          <a:p>
            <a:pPr>
              <a:lnSpc>
                <a:spcPct val="80000"/>
              </a:lnSpc>
              <a:buClr>
                <a:schemeClr val="dk1"/>
              </a:buClr>
              <a:buSzPts val="1100"/>
            </a:pPr>
            <a:r>
              <a:rPr lang="en" sz="3387">
                <a:solidFill>
                  <a:schemeClr val="lt1"/>
                </a:solidFill>
                <a:latin typeface="Proxima Nova"/>
                <a:ea typeface="Proxima Nova"/>
                <a:cs typeface="Proxima Nova"/>
                <a:sym typeface="Proxima Nova"/>
              </a:rPr>
              <a:t>Comparison of CI Tools </a:t>
            </a:r>
            <a:endParaRPr sz="3387">
              <a:solidFill>
                <a:schemeClr val="lt1"/>
              </a:solidFill>
              <a:latin typeface="Proxima Nova"/>
              <a:ea typeface="Proxima Nova"/>
              <a:cs typeface="Proxima Nova"/>
              <a:sym typeface="Proxima Nova"/>
            </a:endParaRPr>
          </a:p>
        </p:txBody>
      </p:sp>
      <p:sp>
        <p:nvSpPr>
          <p:cNvPr id="1366" name="Google Shape;1366;gc96debfe75_2_2603"/>
          <p:cNvSpPr txBox="1"/>
          <p:nvPr/>
        </p:nvSpPr>
        <p:spPr>
          <a:xfrm>
            <a:off x="10260459" y="3698698"/>
            <a:ext cx="1726000" cy="410379"/>
          </a:xfrm>
          <a:prstGeom prst="rect">
            <a:avLst/>
          </a:prstGeom>
          <a:noFill/>
          <a:ln>
            <a:noFill/>
          </a:ln>
        </p:spPr>
        <p:txBody>
          <a:bodyPr spcFirstLastPara="1" wrap="square" lIns="121900" tIns="60933" rIns="121900" bIns="60933" anchor="t" anchorCtr="0">
            <a:spAutoFit/>
          </a:bodyPr>
          <a:lstStyle/>
          <a:p>
            <a:pPr>
              <a:buClr>
                <a:srgbClr val="000000"/>
              </a:buClr>
              <a:buSzPts val="1400"/>
            </a:pPr>
            <a:endParaRPr sz="1867">
              <a:solidFill>
                <a:srgbClr val="000000"/>
              </a:solidFill>
              <a:latin typeface="Arial"/>
              <a:ea typeface="Arial"/>
              <a:cs typeface="Arial"/>
              <a:sym typeface="Arial"/>
            </a:endParaRPr>
          </a:p>
        </p:txBody>
      </p:sp>
      <p:pic>
        <p:nvPicPr>
          <p:cNvPr id="1367" name="Google Shape;1367;gc96debfe75_2_2603"/>
          <p:cNvPicPr preferRelativeResize="0"/>
          <p:nvPr/>
        </p:nvPicPr>
        <p:blipFill>
          <a:blip r:embed="rId3">
            <a:alphaModFix/>
          </a:blip>
          <a:stretch>
            <a:fillRect/>
          </a:stretch>
        </p:blipFill>
        <p:spPr>
          <a:xfrm>
            <a:off x="174934" y="1277133"/>
            <a:ext cx="11811533" cy="5445232"/>
          </a:xfrm>
          <a:prstGeom prst="rect">
            <a:avLst/>
          </a:prstGeom>
          <a:noFill/>
          <a:ln>
            <a:noFill/>
          </a:ln>
        </p:spPr>
      </p:pic>
    </p:spTree>
    <p:extLst>
      <p:ext uri="{BB962C8B-B14F-4D97-AF65-F5344CB8AC3E}">
        <p14:creationId xmlns:p14="http://schemas.microsoft.com/office/powerpoint/2010/main" val="23335929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71"/>
        <p:cNvGrpSpPr/>
        <p:nvPr/>
      </p:nvGrpSpPr>
      <p:grpSpPr>
        <a:xfrm>
          <a:off x="0" y="0"/>
          <a:ext cx="0" cy="0"/>
          <a:chOff x="0" y="0"/>
          <a:chExt cx="0" cy="0"/>
        </a:xfrm>
      </p:grpSpPr>
      <p:sp>
        <p:nvSpPr>
          <p:cNvPr id="1372" name="Google Shape;1372;gc96debfe75_2_2611"/>
          <p:cNvSpPr txBox="1">
            <a:spLocks noGrp="1"/>
          </p:cNvSpPr>
          <p:nvPr>
            <p:ph type="sldNum" idx="4294967295"/>
          </p:nvPr>
        </p:nvSpPr>
        <p:spPr>
          <a:xfrm>
            <a:off x="8682567" y="6356351"/>
            <a:ext cx="2743200" cy="366000"/>
          </a:xfrm>
          <a:prstGeom prst="rect">
            <a:avLst/>
          </a:prstGeom>
          <a:noFill/>
          <a:ln>
            <a:noFill/>
          </a:ln>
        </p:spPr>
        <p:txBody>
          <a:bodyPr spcFirstLastPara="1" vert="horz" wrap="square" lIns="121900" tIns="60933" rIns="121900" bIns="60933" rtlCol="0" anchor="ctr" anchorCtr="0">
            <a:noAutofit/>
          </a:bodyPr>
          <a:lstStyle/>
          <a:p>
            <a:pPr>
              <a:buSzPts val="900"/>
            </a:pPr>
            <a:fld id="{00000000-1234-1234-1234-123412341234}" type="slidenum">
              <a:rPr lang="en">
                <a:solidFill>
                  <a:srgbClr val="FF0000"/>
                </a:solidFill>
                <a:latin typeface="Proxima Nova"/>
                <a:ea typeface="Proxima Nova"/>
                <a:cs typeface="Proxima Nova"/>
                <a:sym typeface="Proxima Nova"/>
              </a:rPr>
              <a:pPr>
                <a:buSzPts val="900"/>
              </a:pPr>
              <a:t>19</a:t>
            </a:fld>
            <a:endParaRPr>
              <a:solidFill>
                <a:srgbClr val="FF0000"/>
              </a:solidFill>
              <a:latin typeface="Proxima Nova"/>
              <a:ea typeface="Proxima Nova"/>
              <a:cs typeface="Proxima Nova"/>
              <a:sym typeface="Proxima Nova"/>
            </a:endParaRPr>
          </a:p>
        </p:txBody>
      </p:sp>
      <p:sp>
        <p:nvSpPr>
          <p:cNvPr id="1373" name="Google Shape;1373;gc96debfe75_2_2611"/>
          <p:cNvSpPr txBox="1"/>
          <p:nvPr/>
        </p:nvSpPr>
        <p:spPr>
          <a:xfrm>
            <a:off x="514669" y="269900"/>
            <a:ext cx="7363200" cy="537200"/>
          </a:xfrm>
          <a:prstGeom prst="rect">
            <a:avLst/>
          </a:prstGeom>
          <a:noFill/>
          <a:ln>
            <a:noFill/>
          </a:ln>
        </p:spPr>
        <p:txBody>
          <a:bodyPr spcFirstLastPara="1" wrap="square" lIns="121900" tIns="60933" rIns="121900" bIns="60933" anchor="ctr" anchorCtr="0">
            <a:noAutofit/>
          </a:bodyPr>
          <a:lstStyle/>
          <a:p>
            <a:pPr>
              <a:lnSpc>
                <a:spcPct val="80000"/>
              </a:lnSpc>
              <a:buClr>
                <a:schemeClr val="dk1"/>
              </a:buClr>
              <a:buSzPts val="1100"/>
            </a:pPr>
            <a:r>
              <a:rPr lang="en" sz="3387">
                <a:solidFill>
                  <a:schemeClr val="lt1"/>
                </a:solidFill>
                <a:latin typeface="Proxima Nova"/>
                <a:ea typeface="Proxima Nova"/>
                <a:cs typeface="Proxima Nova"/>
                <a:sym typeface="Proxima Nova"/>
              </a:rPr>
              <a:t>Jenkins Architecture</a:t>
            </a:r>
            <a:endParaRPr sz="3387">
              <a:solidFill>
                <a:schemeClr val="lt1"/>
              </a:solidFill>
              <a:latin typeface="Proxima Nova"/>
              <a:ea typeface="Proxima Nova"/>
              <a:cs typeface="Proxima Nova"/>
              <a:sym typeface="Proxima Nova"/>
            </a:endParaRPr>
          </a:p>
        </p:txBody>
      </p:sp>
      <p:sp>
        <p:nvSpPr>
          <p:cNvPr id="1375" name="Google Shape;1375;gc96debfe75_2_2611"/>
          <p:cNvSpPr txBox="1"/>
          <p:nvPr/>
        </p:nvSpPr>
        <p:spPr>
          <a:xfrm>
            <a:off x="6109699" y="2204905"/>
            <a:ext cx="7223600" cy="274400"/>
          </a:xfrm>
          <a:prstGeom prst="rect">
            <a:avLst/>
          </a:prstGeom>
          <a:noFill/>
          <a:ln>
            <a:noFill/>
          </a:ln>
        </p:spPr>
        <p:txBody>
          <a:bodyPr spcFirstLastPara="1" wrap="square" lIns="121900" tIns="121900" rIns="121900" bIns="121900" anchor="t" anchorCtr="0">
            <a:noAutofit/>
          </a:bodyPr>
          <a:lstStyle/>
          <a:p>
            <a:pPr marL="609585" indent="-304792">
              <a:buClr>
                <a:schemeClr val="dk1"/>
              </a:buClr>
              <a:buSzPts val="1800"/>
            </a:pPr>
            <a:endParaRPr sz="2400">
              <a:solidFill>
                <a:srgbClr val="000000"/>
              </a:solidFill>
              <a:latin typeface="Proxima Nova"/>
              <a:ea typeface="Proxima Nova"/>
              <a:cs typeface="Proxima Nova"/>
              <a:sym typeface="Proxima Nova"/>
            </a:endParaRPr>
          </a:p>
        </p:txBody>
      </p:sp>
      <p:pic>
        <p:nvPicPr>
          <p:cNvPr id="1376" name="Google Shape;1376;gc96debfe75_2_2611"/>
          <p:cNvPicPr preferRelativeResize="0"/>
          <p:nvPr/>
        </p:nvPicPr>
        <p:blipFill>
          <a:blip r:embed="rId3">
            <a:alphaModFix/>
          </a:blip>
          <a:stretch>
            <a:fillRect/>
          </a:stretch>
        </p:blipFill>
        <p:spPr>
          <a:xfrm>
            <a:off x="349901" y="1487067"/>
            <a:ext cx="11441668" cy="5038533"/>
          </a:xfrm>
          <a:prstGeom prst="rect">
            <a:avLst/>
          </a:prstGeom>
          <a:noFill/>
          <a:ln>
            <a:noFill/>
          </a:ln>
        </p:spPr>
      </p:pic>
    </p:spTree>
    <p:extLst>
      <p:ext uri="{BB962C8B-B14F-4D97-AF65-F5344CB8AC3E}">
        <p14:creationId xmlns:p14="http://schemas.microsoft.com/office/powerpoint/2010/main" val="20896689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sp>
        <p:nvSpPr>
          <p:cNvPr id="1209" name="Google Shape;1209;gc96debfe75_2_5238"/>
          <p:cNvSpPr txBox="1"/>
          <p:nvPr/>
        </p:nvSpPr>
        <p:spPr>
          <a:xfrm>
            <a:off x="257577" y="1380180"/>
            <a:ext cx="11758412" cy="4712800"/>
          </a:xfrm>
          <a:prstGeom prst="rect">
            <a:avLst/>
          </a:prstGeom>
          <a:noFill/>
          <a:ln>
            <a:noFill/>
          </a:ln>
        </p:spPr>
        <p:txBody>
          <a:bodyPr spcFirstLastPara="1" wrap="square" lIns="121900" tIns="121900" rIns="121900" bIns="121900" anchor="t" anchorCtr="0">
            <a:noAutofit/>
          </a:bodyPr>
          <a:lstStyle/>
          <a:p>
            <a:pPr marL="609585" indent="-457189">
              <a:lnSpc>
                <a:spcPct val="150000"/>
              </a:lnSpc>
              <a:buClr>
                <a:schemeClr val="lt1"/>
              </a:buClr>
              <a:buSzPts val="1800"/>
              <a:buFont typeface="Calibri"/>
              <a:buChar char="●"/>
            </a:pPr>
            <a:r>
              <a:rPr lang="en" sz="2400" dirty="0">
                <a:solidFill>
                  <a:schemeClr val="lt1"/>
                </a:solidFill>
                <a:latin typeface="Proxima Nova"/>
                <a:ea typeface="Proxima Nova"/>
                <a:cs typeface="Proxima Nova"/>
                <a:sym typeface="Proxima Nova"/>
              </a:rPr>
              <a:t>Understanding the working of traditional SDLC approach</a:t>
            </a:r>
            <a:endParaRPr sz="2400" dirty="0"/>
          </a:p>
          <a:p>
            <a:pPr marL="609585" indent="-457189">
              <a:lnSpc>
                <a:spcPct val="150000"/>
              </a:lnSpc>
              <a:buClr>
                <a:schemeClr val="lt1"/>
              </a:buClr>
              <a:buSzPts val="1800"/>
              <a:buFont typeface="Proxima Nova"/>
              <a:buChar char="●"/>
            </a:pPr>
            <a:r>
              <a:rPr lang="en" sz="2400" dirty="0" smtClean="0">
                <a:solidFill>
                  <a:schemeClr val="lt1"/>
                </a:solidFill>
                <a:latin typeface="Proxima Nova"/>
                <a:ea typeface="Proxima Nova"/>
                <a:cs typeface="Proxima Nova"/>
                <a:sym typeface="Proxima Nova"/>
              </a:rPr>
              <a:t>Introduction </a:t>
            </a:r>
            <a:r>
              <a:rPr lang="en" sz="2400" dirty="0">
                <a:solidFill>
                  <a:schemeClr val="lt1"/>
                </a:solidFill>
                <a:latin typeface="Proxima Nova"/>
                <a:ea typeface="Proxima Nova"/>
                <a:cs typeface="Proxima Nova"/>
                <a:sym typeface="Proxima Nova"/>
              </a:rPr>
              <a:t>to Jenkins as a CI tool</a:t>
            </a:r>
            <a:endParaRPr sz="2400" dirty="0">
              <a:solidFill>
                <a:schemeClr val="lt1"/>
              </a:solidFill>
              <a:latin typeface="Proxima Nova"/>
              <a:ea typeface="Proxima Nova"/>
              <a:cs typeface="Proxima Nova"/>
              <a:sym typeface="Proxima Nova"/>
            </a:endParaRPr>
          </a:p>
          <a:p>
            <a:pPr marL="609585" indent="-457189">
              <a:lnSpc>
                <a:spcPct val="150000"/>
              </a:lnSpc>
              <a:buClr>
                <a:schemeClr val="lt1"/>
              </a:buClr>
              <a:buSzPts val="1800"/>
              <a:buFont typeface="Proxima Nova"/>
              <a:buChar char="●"/>
            </a:pPr>
            <a:r>
              <a:rPr lang="en" sz="2400" dirty="0" smtClean="0">
                <a:solidFill>
                  <a:schemeClr val="lt1"/>
                </a:solidFill>
                <a:latin typeface="Proxima Nova"/>
                <a:ea typeface="Proxima Nova"/>
                <a:cs typeface="Proxima Nova"/>
                <a:sym typeface="Proxima Nova"/>
              </a:rPr>
              <a:t>Creating </a:t>
            </a:r>
            <a:r>
              <a:rPr lang="en" sz="2400" dirty="0">
                <a:solidFill>
                  <a:schemeClr val="lt1"/>
                </a:solidFill>
                <a:latin typeface="Proxima Nova"/>
                <a:ea typeface="Proxima Nova"/>
                <a:cs typeface="Proxima Nova"/>
                <a:sym typeface="Proxima Nova"/>
              </a:rPr>
              <a:t>Jobs in Jenkins and execute internally as well as remotely</a:t>
            </a:r>
            <a:endParaRPr sz="2400" dirty="0">
              <a:solidFill>
                <a:schemeClr val="lt1"/>
              </a:solidFill>
              <a:latin typeface="Proxima Nova"/>
              <a:ea typeface="Proxima Nova"/>
              <a:cs typeface="Proxima Nova"/>
              <a:sym typeface="Proxima Nova"/>
            </a:endParaRPr>
          </a:p>
          <a:p>
            <a:pPr marL="609585" indent="-457189">
              <a:lnSpc>
                <a:spcPct val="150000"/>
              </a:lnSpc>
              <a:buClr>
                <a:schemeClr val="lt1"/>
              </a:buClr>
              <a:buSzPts val="1800"/>
              <a:buFont typeface="Proxima Nova"/>
              <a:buChar char="●"/>
            </a:pPr>
            <a:r>
              <a:rPr lang="en" sz="2400" dirty="0">
                <a:solidFill>
                  <a:schemeClr val="lt1"/>
                </a:solidFill>
                <a:latin typeface="Proxima Nova"/>
                <a:ea typeface="Proxima Nova"/>
                <a:cs typeface="Proxima Nova"/>
                <a:sym typeface="Proxima Nova"/>
              </a:rPr>
              <a:t>Sending email notifications to update status</a:t>
            </a:r>
            <a:endParaRPr sz="2400" dirty="0">
              <a:solidFill>
                <a:schemeClr val="lt1"/>
              </a:solidFill>
              <a:latin typeface="Proxima Nova"/>
              <a:ea typeface="Proxima Nova"/>
              <a:cs typeface="Proxima Nova"/>
              <a:sym typeface="Proxima Nova"/>
            </a:endParaRPr>
          </a:p>
          <a:p>
            <a:pPr marL="609585" indent="-457189">
              <a:lnSpc>
                <a:spcPct val="150000"/>
              </a:lnSpc>
              <a:buClr>
                <a:schemeClr val="lt1"/>
              </a:buClr>
              <a:buSzPts val="1800"/>
              <a:buFont typeface="Proxima Nova"/>
              <a:buChar char="●"/>
            </a:pPr>
            <a:r>
              <a:rPr lang="en" sz="2400" dirty="0">
                <a:solidFill>
                  <a:schemeClr val="lt1"/>
                </a:solidFill>
                <a:latin typeface="Proxima Nova"/>
                <a:ea typeface="Proxima Nova"/>
                <a:cs typeface="Proxima Nova"/>
                <a:sym typeface="Proxima Nova"/>
              </a:rPr>
              <a:t>Parameterised jobs and their </a:t>
            </a:r>
            <a:r>
              <a:rPr lang="en" sz="2400" dirty="0" smtClean="0">
                <a:solidFill>
                  <a:schemeClr val="lt1"/>
                </a:solidFill>
                <a:latin typeface="Proxima Nova"/>
                <a:ea typeface="Proxima Nova"/>
                <a:cs typeface="Proxima Nova"/>
                <a:sym typeface="Proxima Nova"/>
              </a:rPr>
              <a:t>need</a:t>
            </a:r>
          </a:p>
          <a:p>
            <a:pPr marL="609585" indent="-457189">
              <a:lnSpc>
                <a:spcPct val="150000"/>
              </a:lnSpc>
              <a:buClr>
                <a:schemeClr val="lt1"/>
              </a:buClr>
              <a:buSzPts val="1800"/>
              <a:buFont typeface="Calibri"/>
              <a:buChar char="●"/>
            </a:pPr>
            <a:r>
              <a:rPr lang="en-US" sz="2400" dirty="0" smtClean="0">
                <a:solidFill>
                  <a:schemeClr val="lt1"/>
                </a:solidFill>
                <a:latin typeface="Proxima Nova"/>
                <a:ea typeface="Proxima Nova"/>
                <a:cs typeface="Proxima Nova"/>
                <a:sym typeface="Proxima Nova"/>
              </a:rPr>
              <a:t>User Management - Configuring role-based strategy plugin</a:t>
            </a:r>
            <a:endParaRPr lang="en-US" sz="2400" dirty="0" smtClean="0"/>
          </a:p>
          <a:p>
            <a:pPr marL="609585" indent="-457189">
              <a:lnSpc>
                <a:spcPct val="150000"/>
              </a:lnSpc>
              <a:buClr>
                <a:schemeClr val="lt1"/>
              </a:buClr>
              <a:buSzPts val="1800"/>
              <a:buFont typeface="Calibri"/>
              <a:buChar char="●"/>
            </a:pPr>
            <a:r>
              <a:rPr lang="en-US" sz="2400" dirty="0" smtClean="0">
                <a:solidFill>
                  <a:schemeClr val="lt1"/>
                </a:solidFill>
                <a:latin typeface="Proxima Nova"/>
                <a:ea typeface="Proxima Nova"/>
                <a:cs typeface="Proxima Nova"/>
                <a:sym typeface="Proxima Nova"/>
              </a:rPr>
              <a:t>Integrating Jenkins with Git via Poll SCM and web hooks</a:t>
            </a:r>
          </a:p>
          <a:p>
            <a:pPr marL="609585" indent="-457189">
              <a:lnSpc>
                <a:spcPct val="150000"/>
              </a:lnSpc>
              <a:buClr>
                <a:schemeClr val="lt1"/>
              </a:buClr>
              <a:buSzPts val="1800"/>
              <a:buFont typeface="Proxima Nova"/>
              <a:buChar char="●"/>
            </a:pPr>
            <a:r>
              <a:rPr lang="en-US" sz="2400" dirty="0" smtClean="0">
                <a:solidFill>
                  <a:schemeClr val="lt1"/>
                </a:solidFill>
                <a:latin typeface="Proxima Nova"/>
                <a:ea typeface="Proxima Nova"/>
                <a:cs typeface="Proxima Nova"/>
                <a:sym typeface="Proxima Nova"/>
              </a:rPr>
              <a:t>CI/CD pipeline creation using Jenkins file</a:t>
            </a:r>
          </a:p>
          <a:p>
            <a:pPr marL="609585" indent="-457189">
              <a:lnSpc>
                <a:spcPct val="150000"/>
              </a:lnSpc>
              <a:buClr>
                <a:schemeClr val="lt1"/>
              </a:buClr>
              <a:buSzPts val="1800"/>
              <a:buFont typeface="Proxima Nova"/>
              <a:buChar char="●"/>
            </a:pPr>
            <a:r>
              <a:rPr lang="en-US" sz="2400" dirty="0" smtClean="0">
                <a:solidFill>
                  <a:schemeClr val="lt1"/>
                </a:solidFill>
                <a:latin typeface="Proxima Nova"/>
                <a:ea typeface="Proxima Nova"/>
                <a:cs typeface="Proxima Nova"/>
                <a:sym typeface="Proxima Nova"/>
              </a:rPr>
              <a:t>Setting up master slave architecture in Jenkins</a:t>
            </a:r>
          </a:p>
          <a:p>
            <a:pPr marL="152396">
              <a:lnSpc>
                <a:spcPct val="150000"/>
              </a:lnSpc>
              <a:buClr>
                <a:schemeClr val="lt1"/>
              </a:buClr>
              <a:buSzPts val="1800"/>
            </a:pPr>
            <a:endParaRPr sz="2400" dirty="0">
              <a:solidFill>
                <a:schemeClr val="lt1"/>
              </a:solidFill>
              <a:latin typeface="Proxima Nova"/>
              <a:ea typeface="Proxima Nova"/>
              <a:cs typeface="Proxima Nova"/>
              <a:sym typeface="Proxima Nova"/>
            </a:endParaRPr>
          </a:p>
          <a:p>
            <a:pPr marL="609585" indent="-304792">
              <a:lnSpc>
                <a:spcPct val="150000"/>
              </a:lnSpc>
              <a:buClr>
                <a:schemeClr val="lt1"/>
              </a:buClr>
              <a:buSzPts val="1800"/>
            </a:pPr>
            <a:endParaRPr sz="2400" dirty="0">
              <a:solidFill>
                <a:srgbClr val="FFFFFF"/>
              </a:solidFill>
              <a:latin typeface="Proxima Nova"/>
              <a:ea typeface="Proxima Nova"/>
              <a:cs typeface="Proxima Nova"/>
              <a:sym typeface="Proxima Nova"/>
            </a:endParaRPr>
          </a:p>
        </p:txBody>
      </p:sp>
      <p:sp>
        <p:nvSpPr>
          <p:cNvPr id="1210" name="Google Shape;1210;gc96debfe75_2_5238"/>
          <p:cNvSpPr txBox="1"/>
          <p:nvPr/>
        </p:nvSpPr>
        <p:spPr>
          <a:xfrm>
            <a:off x="257577" y="419209"/>
            <a:ext cx="5910000" cy="697600"/>
          </a:xfrm>
          <a:prstGeom prst="rect">
            <a:avLst/>
          </a:prstGeom>
          <a:noFill/>
          <a:ln>
            <a:noFill/>
          </a:ln>
        </p:spPr>
        <p:txBody>
          <a:bodyPr spcFirstLastPara="1" wrap="square" lIns="121900" tIns="60933" rIns="121900" bIns="60933" anchor="t" anchorCtr="0">
            <a:noAutofit/>
          </a:bodyPr>
          <a:lstStyle/>
          <a:p>
            <a:pPr>
              <a:buClr>
                <a:srgbClr val="000000"/>
              </a:buClr>
              <a:buSzPts val="2800"/>
            </a:pPr>
            <a:r>
              <a:rPr lang="en" sz="4000" b="1" dirty="0" smtClean="0">
                <a:solidFill>
                  <a:schemeClr val="lt1"/>
                </a:solidFill>
                <a:latin typeface="Proxima Nova"/>
                <a:ea typeface="Proxima Nova"/>
                <a:cs typeface="Proxima Nova"/>
                <a:sym typeface="Proxima Nova"/>
              </a:rPr>
              <a:t>Agenda</a:t>
            </a:r>
            <a:endParaRPr sz="3733" b="1" dirty="0">
              <a:solidFill>
                <a:schemeClr val="lt1"/>
              </a:solidFill>
              <a:latin typeface="Proxima Nova"/>
              <a:ea typeface="Proxima Nova"/>
              <a:cs typeface="Proxima Nova"/>
              <a:sym typeface="Proxima Nova"/>
            </a:endParaRPr>
          </a:p>
        </p:txBody>
      </p:sp>
      <p:sp>
        <p:nvSpPr>
          <p:cNvPr id="1211" name="Google Shape;1211;gc96debfe75_2_5238"/>
          <p:cNvSpPr txBox="1">
            <a:spLocks noGrp="1"/>
          </p:cNvSpPr>
          <p:nvPr>
            <p:ph type="sldNum" idx="12"/>
          </p:nvPr>
        </p:nvSpPr>
        <p:spPr>
          <a:xfrm>
            <a:off x="86233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2</a:t>
            </a:fld>
            <a:endParaRPr/>
          </a:p>
        </p:txBody>
      </p:sp>
    </p:spTree>
    <p:extLst>
      <p:ext uri="{BB962C8B-B14F-4D97-AF65-F5344CB8AC3E}">
        <p14:creationId xmlns:p14="http://schemas.microsoft.com/office/powerpoint/2010/main" val="7986711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80"/>
        <p:cNvGrpSpPr/>
        <p:nvPr/>
      </p:nvGrpSpPr>
      <p:grpSpPr>
        <a:xfrm>
          <a:off x="0" y="0"/>
          <a:ext cx="0" cy="0"/>
          <a:chOff x="0" y="0"/>
          <a:chExt cx="0" cy="0"/>
        </a:xfrm>
      </p:grpSpPr>
      <p:sp>
        <p:nvSpPr>
          <p:cNvPr id="1381" name="Google Shape;1381;gca14a4a04d_0_49"/>
          <p:cNvSpPr txBox="1">
            <a:spLocks noGrp="1"/>
          </p:cNvSpPr>
          <p:nvPr>
            <p:ph type="sldNum" idx="4294967295"/>
          </p:nvPr>
        </p:nvSpPr>
        <p:spPr>
          <a:xfrm>
            <a:off x="8682567" y="6356351"/>
            <a:ext cx="2743200" cy="366000"/>
          </a:xfrm>
          <a:prstGeom prst="rect">
            <a:avLst/>
          </a:prstGeom>
          <a:noFill/>
          <a:ln>
            <a:noFill/>
          </a:ln>
        </p:spPr>
        <p:txBody>
          <a:bodyPr spcFirstLastPara="1" vert="horz" wrap="square" lIns="121900" tIns="60933" rIns="121900" bIns="60933" rtlCol="0" anchor="ctr" anchorCtr="0">
            <a:noAutofit/>
          </a:bodyPr>
          <a:lstStyle/>
          <a:p>
            <a:pPr>
              <a:buSzPts val="900"/>
            </a:pPr>
            <a:fld id="{00000000-1234-1234-1234-123412341234}" type="slidenum">
              <a:rPr lang="en">
                <a:solidFill>
                  <a:srgbClr val="FF0000"/>
                </a:solidFill>
                <a:latin typeface="Proxima Nova"/>
                <a:ea typeface="Proxima Nova"/>
                <a:cs typeface="Proxima Nova"/>
                <a:sym typeface="Proxima Nova"/>
              </a:rPr>
              <a:pPr>
                <a:buSzPts val="900"/>
              </a:pPr>
              <a:t>20</a:t>
            </a:fld>
            <a:endParaRPr>
              <a:solidFill>
                <a:srgbClr val="FF0000"/>
              </a:solidFill>
              <a:latin typeface="Proxima Nova"/>
              <a:ea typeface="Proxima Nova"/>
              <a:cs typeface="Proxima Nova"/>
              <a:sym typeface="Proxima Nova"/>
            </a:endParaRPr>
          </a:p>
        </p:txBody>
      </p:sp>
      <p:sp>
        <p:nvSpPr>
          <p:cNvPr id="1382" name="Google Shape;1382;gca14a4a04d_0_49"/>
          <p:cNvSpPr txBox="1"/>
          <p:nvPr/>
        </p:nvSpPr>
        <p:spPr>
          <a:xfrm>
            <a:off x="514669" y="269900"/>
            <a:ext cx="7363200" cy="537200"/>
          </a:xfrm>
          <a:prstGeom prst="rect">
            <a:avLst/>
          </a:prstGeom>
          <a:noFill/>
          <a:ln>
            <a:noFill/>
          </a:ln>
        </p:spPr>
        <p:txBody>
          <a:bodyPr spcFirstLastPara="1" wrap="square" lIns="121900" tIns="60933" rIns="121900" bIns="60933" anchor="ctr" anchorCtr="0">
            <a:noAutofit/>
          </a:bodyPr>
          <a:lstStyle/>
          <a:p>
            <a:pPr>
              <a:lnSpc>
                <a:spcPct val="80000"/>
              </a:lnSpc>
              <a:buClr>
                <a:schemeClr val="dk1"/>
              </a:buClr>
              <a:buSzPts val="1100"/>
            </a:pPr>
            <a:r>
              <a:rPr lang="en" sz="3387">
                <a:solidFill>
                  <a:schemeClr val="lt1"/>
                </a:solidFill>
                <a:latin typeface="Proxima Nova"/>
                <a:ea typeface="Proxima Nova"/>
                <a:cs typeface="Proxima Nova"/>
                <a:sym typeface="Proxima Nova"/>
              </a:rPr>
              <a:t>Companies That Use Jenkins</a:t>
            </a:r>
            <a:endParaRPr sz="3387">
              <a:solidFill>
                <a:schemeClr val="lt1"/>
              </a:solidFill>
              <a:latin typeface="Proxima Nova"/>
              <a:ea typeface="Proxima Nova"/>
              <a:cs typeface="Proxima Nova"/>
              <a:sym typeface="Proxima Nova"/>
            </a:endParaRPr>
          </a:p>
        </p:txBody>
      </p:sp>
      <p:pic>
        <p:nvPicPr>
          <p:cNvPr id="1384" name="Google Shape;1384;gca14a4a04d_0_49"/>
          <p:cNvPicPr preferRelativeResize="0"/>
          <p:nvPr/>
        </p:nvPicPr>
        <p:blipFill>
          <a:blip r:embed="rId3">
            <a:alphaModFix/>
          </a:blip>
          <a:stretch>
            <a:fillRect/>
          </a:stretch>
        </p:blipFill>
        <p:spPr>
          <a:xfrm>
            <a:off x="203200" y="1410267"/>
            <a:ext cx="11763299" cy="5132835"/>
          </a:xfrm>
          <a:prstGeom prst="rect">
            <a:avLst/>
          </a:prstGeom>
          <a:noFill/>
          <a:ln>
            <a:noFill/>
          </a:ln>
        </p:spPr>
      </p:pic>
    </p:spTree>
    <p:extLst>
      <p:ext uri="{BB962C8B-B14F-4D97-AF65-F5344CB8AC3E}">
        <p14:creationId xmlns:p14="http://schemas.microsoft.com/office/powerpoint/2010/main" val="13505999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gc96debfe75_2_3929"/>
          <p:cNvSpPr txBox="1">
            <a:spLocks noGrp="1"/>
          </p:cNvSpPr>
          <p:nvPr>
            <p:ph type="sldNum" idx="12"/>
          </p:nvPr>
        </p:nvSpPr>
        <p:spPr>
          <a:xfrm>
            <a:off x="86233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21</a:t>
            </a:fld>
            <a:endParaRPr/>
          </a:p>
        </p:txBody>
      </p:sp>
      <p:sp>
        <p:nvSpPr>
          <p:cNvPr id="1390" name="Google Shape;1390;gc96debfe75_2_3929"/>
          <p:cNvSpPr txBox="1"/>
          <p:nvPr/>
        </p:nvSpPr>
        <p:spPr>
          <a:xfrm>
            <a:off x="2388967" y="2233000"/>
            <a:ext cx="7368400" cy="2392000"/>
          </a:xfrm>
          <a:prstGeom prst="rect">
            <a:avLst/>
          </a:prstGeom>
          <a:noFill/>
          <a:ln>
            <a:noFill/>
          </a:ln>
        </p:spPr>
        <p:txBody>
          <a:bodyPr spcFirstLastPara="1" wrap="square" lIns="121900" tIns="60933" rIns="121900" bIns="60933" anchor="t" anchorCtr="0">
            <a:noAutofit/>
          </a:bodyPr>
          <a:lstStyle/>
          <a:p>
            <a:pPr algn="ctr">
              <a:buClr>
                <a:srgbClr val="000000"/>
              </a:buClr>
              <a:buSzPts val="3200"/>
            </a:pPr>
            <a:r>
              <a:rPr lang="en" sz="4267">
                <a:solidFill>
                  <a:schemeClr val="lt1"/>
                </a:solidFill>
                <a:latin typeface="Proxima Nova"/>
                <a:ea typeface="Proxima Nova"/>
                <a:cs typeface="Proxima Nova"/>
                <a:sym typeface="Proxima Nova"/>
              </a:rPr>
              <a:t>Configuring and Setting Up Jenkins </a:t>
            </a:r>
            <a:endParaRPr sz="4267">
              <a:solidFill>
                <a:schemeClr val="lt1"/>
              </a:solidFill>
              <a:latin typeface="Proxima Nova"/>
              <a:ea typeface="Proxima Nova"/>
              <a:cs typeface="Proxima Nova"/>
              <a:sym typeface="Proxima Nova"/>
            </a:endParaRPr>
          </a:p>
        </p:txBody>
      </p:sp>
    </p:spTree>
    <p:extLst>
      <p:ext uri="{BB962C8B-B14F-4D97-AF65-F5344CB8AC3E}">
        <p14:creationId xmlns:p14="http://schemas.microsoft.com/office/powerpoint/2010/main" val="40859030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94"/>
        <p:cNvGrpSpPr/>
        <p:nvPr/>
      </p:nvGrpSpPr>
      <p:grpSpPr>
        <a:xfrm>
          <a:off x="0" y="0"/>
          <a:ext cx="0" cy="0"/>
          <a:chOff x="0" y="0"/>
          <a:chExt cx="0" cy="0"/>
        </a:xfrm>
      </p:grpSpPr>
      <p:sp>
        <p:nvSpPr>
          <p:cNvPr id="1395" name="Google Shape;1395;gcf550dc011_0_19"/>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22</a:t>
            </a:fld>
            <a:endParaRPr/>
          </a:p>
        </p:txBody>
      </p:sp>
      <p:sp>
        <p:nvSpPr>
          <p:cNvPr id="1396" name="Google Shape;1396;gcf550dc011_0_19"/>
          <p:cNvSpPr txBox="1">
            <a:spLocks noGrp="1"/>
          </p:cNvSpPr>
          <p:nvPr>
            <p:ph type="body" idx="1"/>
          </p:nvPr>
        </p:nvSpPr>
        <p:spPr>
          <a:xfrm>
            <a:off x="422239" y="872836"/>
            <a:ext cx="11506400" cy="5848800"/>
          </a:xfrm>
          <a:prstGeom prst="rect">
            <a:avLst/>
          </a:prstGeom>
          <a:noFill/>
          <a:ln>
            <a:noFill/>
          </a:ln>
        </p:spPr>
        <p:txBody>
          <a:bodyPr spcFirstLastPara="1" vert="horz" wrap="square" lIns="121900" tIns="60933" rIns="121900" bIns="60933" rtlCol="0" anchor="t" anchorCtr="0">
            <a:noAutofit/>
          </a:bodyPr>
          <a:lstStyle/>
          <a:p>
            <a:pPr algn="l"/>
            <a:endParaRPr sz="2000">
              <a:latin typeface="Arial"/>
              <a:ea typeface="Arial"/>
              <a:cs typeface="Arial"/>
              <a:sym typeface="Arial"/>
            </a:endParaRPr>
          </a:p>
          <a:p>
            <a:pPr marL="0" indent="0" algn="l"/>
            <a:endParaRPr sz="2000"/>
          </a:p>
          <a:p>
            <a:pPr algn="l"/>
            <a:endParaRPr sz="2000"/>
          </a:p>
        </p:txBody>
      </p:sp>
      <p:sp>
        <p:nvSpPr>
          <p:cNvPr id="1397" name="Google Shape;1397;gcf550dc011_0_19"/>
          <p:cNvSpPr txBox="1">
            <a:spLocks noGrp="1"/>
          </p:cNvSpPr>
          <p:nvPr>
            <p:ph type="title"/>
          </p:nvPr>
        </p:nvSpPr>
        <p:spPr>
          <a:xfrm>
            <a:off x="422239" y="162621"/>
            <a:ext cx="10653592" cy="510000"/>
          </a:xfrm>
          <a:prstGeom prst="rect">
            <a:avLst/>
          </a:prstGeom>
          <a:noFill/>
          <a:ln>
            <a:noFill/>
          </a:ln>
        </p:spPr>
        <p:txBody>
          <a:bodyPr spcFirstLastPara="1" vert="horz" wrap="square" lIns="121900" tIns="60933" rIns="121900" bIns="60933" rtlCol="0" anchor="ctr" anchorCtr="0">
            <a:noAutofit/>
          </a:bodyPr>
          <a:lstStyle/>
          <a:p>
            <a:r>
              <a:rPr lang="en" dirty="0"/>
              <a:t>Jenkins </a:t>
            </a:r>
            <a:r>
              <a:rPr lang="en" dirty="0" smtClean="0"/>
              <a:t>Installation</a:t>
            </a:r>
            <a:endParaRPr dirty="0"/>
          </a:p>
        </p:txBody>
      </p:sp>
      <p:sp>
        <p:nvSpPr>
          <p:cNvPr id="1398" name="Google Shape;1398;gcf550dc011_0_19"/>
          <p:cNvSpPr/>
          <p:nvPr/>
        </p:nvSpPr>
        <p:spPr>
          <a:xfrm>
            <a:off x="122467" y="1014700"/>
            <a:ext cx="11896800" cy="5706800"/>
          </a:xfrm>
          <a:prstGeom prst="roundRect">
            <a:avLst>
              <a:gd name="adj" fmla="val 16667"/>
            </a:avLst>
          </a:prstGeom>
          <a:noFill/>
          <a:ln w="19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400" name="Google Shape;1400;gcf550dc011_0_19" descr="Your Jenkins Belongs to Us Now: Abusing Continuous Integration Systems"/>
          <p:cNvPicPr preferRelativeResize="0"/>
          <p:nvPr/>
        </p:nvPicPr>
        <p:blipFill rotWithShape="1">
          <a:blip r:embed="rId3">
            <a:alphaModFix/>
          </a:blip>
          <a:srcRect/>
          <a:stretch/>
        </p:blipFill>
        <p:spPr>
          <a:xfrm>
            <a:off x="9237300" y="1296168"/>
            <a:ext cx="2326832" cy="1532233"/>
          </a:xfrm>
          <a:prstGeom prst="rect">
            <a:avLst/>
          </a:prstGeom>
          <a:noFill/>
          <a:ln>
            <a:noFill/>
          </a:ln>
        </p:spPr>
      </p:pic>
      <p:sp>
        <p:nvSpPr>
          <p:cNvPr id="2" name="TextBox 1"/>
          <p:cNvSpPr txBox="1"/>
          <p:nvPr/>
        </p:nvSpPr>
        <p:spPr>
          <a:xfrm>
            <a:off x="840724" y="1022845"/>
            <a:ext cx="11478315" cy="5601533"/>
          </a:xfrm>
          <a:prstGeom prst="rect">
            <a:avLst/>
          </a:prstGeom>
          <a:noFill/>
        </p:spPr>
        <p:txBody>
          <a:bodyPr wrap="square" rtlCol="0">
            <a:spAutoFit/>
          </a:bodyPr>
          <a:lstStyle/>
          <a:p>
            <a:r>
              <a:rPr lang="en-US" b="1" dirty="0" smtClean="0">
                <a:solidFill>
                  <a:srgbClr val="FF0000"/>
                </a:solidFill>
              </a:rPr>
              <a:t>Install Java </a:t>
            </a:r>
          </a:p>
          <a:p>
            <a:r>
              <a:rPr lang="en-US" dirty="0" err="1" smtClean="0"/>
              <a:t>sudo</a:t>
            </a:r>
            <a:r>
              <a:rPr lang="en-US" dirty="0" smtClean="0"/>
              <a:t> apt-get update</a:t>
            </a:r>
          </a:p>
          <a:p>
            <a:r>
              <a:rPr lang="en-US" dirty="0" err="1" smtClean="0"/>
              <a:t>sudo</a:t>
            </a:r>
            <a:r>
              <a:rPr lang="en-US" dirty="0" smtClean="0"/>
              <a:t> apt install -y openjdk-11-jdk</a:t>
            </a:r>
          </a:p>
          <a:p>
            <a:endParaRPr lang="en-US" sz="1050" dirty="0" smtClean="0"/>
          </a:p>
          <a:p>
            <a:r>
              <a:rPr lang="en-US" b="1" dirty="0" smtClean="0">
                <a:solidFill>
                  <a:srgbClr val="FF0000"/>
                </a:solidFill>
              </a:rPr>
              <a:t>To check:  java  - - version</a:t>
            </a:r>
          </a:p>
          <a:p>
            <a:r>
              <a:rPr lang="en-US" dirty="0" err="1" smtClean="0"/>
              <a:t>openjdk</a:t>
            </a:r>
            <a:r>
              <a:rPr lang="en-US" dirty="0" smtClean="0"/>
              <a:t> version "11.0.11" 2021-04-20</a:t>
            </a:r>
          </a:p>
          <a:p>
            <a:r>
              <a:rPr lang="en-US" dirty="0" err="1" smtClean="0"/>
              <a:t>OpenJDK</a:t>
            </a:r>
            <a:r>
              <a:rPr lang="en-US" dirty="0" smtClean="0"/>
              <a:t> Runtime Environment (build 11.0.11+9-Ubuntu-0ubuntu2.18.04)</a:t>
            </a:r>
          </a:p>
          <a:p>
            <a:r>
              <a:rPr lang="en-US" dirty="0" err="1" smtClean="0"/>
              <a:t>OpenJDK</a:t>
            </a:r>
            <a:r>
              <a:rPr lang="en-US" dirty="0" smtClean="0"/>
              <a:t> 64-Bit Server VM (build 11.0.11+9-Ubuntu-0ubuntu2.18.04, mixed mode, sharing)</a:t>
            </a:r>
          </a:p>
          <a:p>
            <a:endParaRPr lang="en-US" sz="1050" dirty="0" smtClean="0"/>
          </a:p>
          <a:p>
            <a:r>
              <a:rPr lang="en-US" b="1" dirty="0" smtClean="0">
                <a:solidFill>
                  <a:srgbClr val="FF0000"/>
                </a:solidFill>
              </a:rPr>
              <a:t>Install Jenkins</a:t>
            </a:r>
          </a:p>
          <a:p>
            <a:r>
              <a:rPr lang="en-US" dirty="0" err="1" smtClean="0"/>
              <a:t>wget</a:t>
            </a:r>
            <a:r>
              <a:rPr lang="en-US" dirty="0" smtClean="0"/>
              <a:t> -q -O - https://pkg.jenkins.io/debian-stable/jenkins.io.key | </a:t>
            </a:r>
            <a:r>
              <a:rPr lang="en-US" dirty="0" err="1" smtClean="0"/>
              <a:t>sudo</a:t>
            </a:r>
            <a:r>
              <a:rPr lang="en-US" dirty="0" smtClean="0"/>
              <a:t> apt-key add -</a:t>
            </a:r>
          </a:p>
          <a:p>
            <a:r>
              <a:rPr lang="en-US" dirty="0" err="1" smtClean="0"/>
              <a:t>sudo</a:t>
            </a:r>
            <a:r>
              <a:rPr lang="en-US" dirty="0" smtClean="0"/>
              <a:t> </a:t>
            </a:r>
            <a:r>
              <a:rPr lang="en-US" dirty="0" err="1" smtClean="0"/>
              <a:t>sh</a:t>
            </a:r>
            <a:r>
              <a:rPr lang="en-US" dirty="0" smtClean="0"/>
              <a:t> -c 'echo deb http://pkg.jenkins.io/debian-stable binary/ &gt; /</a:t>
            </a:r>
            <a:r>
              <a:rPr lang="en-US" dirty="0" err="1" smtClean="0"/>
              <a:t>etc</a:t>
            </a:r>
            <a:r>
              <a:rPr lang="en-US" dirty="0" smtClean="0"/>
              <a:t>/apt/</a:t>
            </a:r>
            <a:r>
              <a:rPr lang="en-US" dirty="0" err="1" smtClean="0"/>
              <a:t>sources.list.d</a:t>
            </a:r>
            <a:r>
              <a:rPr lang="en-US" dirty="0" smtClean="0"/>
              <a:t>/</a:t>
            </a:r>
            <a:r>
              <a:rPr lang="en-US" dirty="0" err="1" smtClean="0"/>
              <a:t>jenkins.list</a:t>
            </a:r>
            <a:r>
              <a:rPr lang="en-US" dirty="0" smtClean="0"/>
              <a:t>'</a:t>
            </a:r>
          </a:p>
          <a:p>
            <a:endParaRPr lang="en-US" sz="1050" dirty="0" smtClean="0"/>
          </a:p>
          <a:p>
            <a:r>
              <a:rPr lang="en-US" b="1" dirty="0" smtClean="0">
                <a:solidFill>
                  <a:srgbClr val="FF0000"/>
                </a:solidFill>
              </a:rPr>
              <a:t>Install </a:t>
            </a:r>
            <a:r>
              <a:rPr lang="en-US" b="1" dirty="0" err="1" smtClean="0">
                <a:solidFill>
                  <a:srgbClr val="FF0000"/>
                </a:solidFill>
              </a:rPr>
              <a:t>ca</a:t>
            </a:r>
            <a:r>
              <a:rPr lang="en-US" b="1" dirty="0" smtClean="0">
                <a:solidFill>
                  <a:srgbClr val="FF0000"/>
                </a:solidFill>
              </a:rPr>
              <a:t>-certificates  </a:t>
            </a:r>
            <a:r>
              <a:rPr lang="en-US" dirty="0" smtClean="0"/>
              <a:t>(man 8 update-</a:t>
            </a:r>
            <a:r>
              <a:rPr lang="en-US" dirty="0" err="1" smtClean="0"/>
              <a:t>ca</a:t>
            </a:r>
            <a:r>
              <a:rPr lang="en-US" dirty="0" smtClean="0"/>
              <a:t>-certificates)</a:t>
            </a:r>
          </a:p>
          <a:p>
            <a:r>
              <a:rPr lang="en-US" dirty="0" err="1" smtClean="0"/>
              <a:t>sudo</a:t>
            </a:r>
            <a:r>
              <a:rPr lang="en-US" dirty="0" smtClean="0"/>
              <a:t> apt install </a:t>
            </a:r>
            <a:r>
              <a:rPr lang="en-US" dirty="0" err="1" smtClean="0"/>
              <a:t>ca</a:t>
            </a:r>
            <a:r>
              <a:rPr lang="en-US" dirty="0" smtClean="0"/>
              <a:t>-certificates</a:t>
            </a:r>
          </a:p>
          <a:p>
            <a:endParaRPr lang="en-US" sz="1000" dirty="0" smtClean="0"/>
          </a:p>
          <a:p>
            <a:r>
              <a:rPr lang="en-US" b="1" dirty="0" smtClean="0">
                <a:solidFill>
                  <a:srgbClr val="FF0000"/>
                </a:solidFill>
              </a:rPr>
              <a:t>Install Jenkins</a:t>
            </a:r>
          </a:p>
          <a:p>
            <a:r>
              <a:rPr lang="en-US" dirty="0" err="1" smtClean="0"/>
              <a:t>sudo</a:t>
            </a:r>
            <a:r>
              <a:rPr lang="en-US" dirty="0" smtClean="0"/>
              <a:t> apt-get update</a:t>
            </a:r>
          </a:p>
          <a:p>
            <a:r>
              <a:rPr lang="en-US" dirty="0" err="1" smtClean="0"/>
              <a:t>sudo</a:t>
            </a:r>
            <a:r>
              <a:rPr lang="en-US" dirty="0" smtClean="0"/>
              <a:t> apt-get install </a:t>
            </a:r>
            <a:r>
              <a:rPr lang="en-US" dirty="0" err="1" smtClean="0"/>
              <a:t>jenkins</a:t>
            </a:r>
            <a:endParaRPr lang="en-US" dirty="0" smtClean="0"/>
          </a:p>
          <a:p>
            <a:endParaRPr lang="en-US" sz="1050" dirty="0" smtClean="0"/>
          </a:p>
          <a:p>
            <a:r>
              <a:rPr lang="en-US" b="1" dirty="0" smtClean="0">
                <a:solidFill>
                  <a:srgbClr val="FF0000"/>
                </a:solidFill>
              </a:rPr>
              <a:t>To check Jenkins version</a:t>
            </a:r>
            <a:r>
              <a:rPr lang="en-US" dirty="0" smtClean="0"/>
              <a:t>:  vim /</a:t>
            </a:r>
            <a:r>
              <a:rPr lang="en-US" dirty="0" err="1" smtClean="0"/>
              <a:t>var</a:t>
            </a:r>
            <a:r>
              <a:rPr lang="en-US" dirty="0" smtClean="0"/>
              <a:t>/lib/</a:t>
            </a:r>
            <a:r>
              <a:rPr lang="en-US" dirty="0" err="1" smtClean="0"/>
              <a:t>jenkins</a:t>
            </a:r>
            <a:r>
              <a:rPr lang="en-US" dirty="0" smtClean="0"/>
              <a:t>/config.xml</a:t>
            </a:r>
          </a:p>
          <a:p>
            <a:r>
              <a:rPr lang="en-US" b="1" dirty="0" smtClean="0">
                <a:solidFill>
                  <a:srgbClr val="FF0000"/>
                </a:solidFill>
              </a:rPr>
              <a:t>To copy admin password</a:t>
            </a:r>
            <a:r>
              <a:rPr lang="en-US" dirty="0" smtClean="0"/>
              <a:t>: </a:t>
            </a:r>
            <a:r>
              <a:rPr lang="en-US" dirty="0" err="1" smtClean="0"/>
              <a:t>sudo</a:t>
            </a:r>
            <a:r>
              <a:rPr lang="en-US" dirty="0" smtClean="0"/>
              <a:t> cat /</a:t>
            </a:r>
            <a:r>
              <a:rPr lang="en-US" dirty="0" err="1" smtClean="0"/>
              <a:t>var</a:t>
            </a:r>
            <a:r>
              <a:rPr lang="en-US" dirty="0" smtClean="0"/>
              <a:t>/lib/</a:t>
            </a:r>
            <a:r>
              <a:rPr lang="en-US" dirty="0" err="1" smtClean="0"/>
              <a:t>jenkins</a:t>
            </a:r>
            <a:r>
              <a:rPr lang="en-US" dirty="0" smtClean="0"/>
              <a:t>/secrets/</a:t>
            </a:r>
            <a:r>
              <a:rPr lang="en-US" dirty="0" err="1" smtClean="0"/>
              <a:t>initialAdminPassword</a:t>
            </a:r>
            <a:endParaRPr lang="en-US" dirty="0"/>
          </a:p>
        </p:txBody>
      </p:sp>
    </p:spTree>
    <p:extLst>
      <p:ext uri="{BB962C8B-B14F-4D97-AF65-F5344CB8AC3E}">
        <p14:creationId xmlns:p14="http://schemas.microsoft.com/office/powerpoint/2010/main" val="20030859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11"/>
        <p:cNvGrpSpPr/>
        <p:nvPr/>
      </p:nvGrpSpPr>
      <p:grpSpPr>
        <a:xfrm>
          <a:off x="0" y="0"/>
          <a:ext cx="0" cy="0"/>
          <a:chOff x="0" y="0"/>
          <a:chExt cx="0" cy="0"/>
        </a:xfrm>
      </p:grpSpPr>
      <p:sp>
        <p:nvSpPr>
          <p:cNvPr id="1412" name="Google Shape;1412;gc96debfe75_2_3947"/>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23</a:t>
            </a:fld>
            <a:endParaRPr/>
          </a:p>
        </p:txBody>
      </p:sp>
      <p:sp>
        <p:nvSpPr>
          <p:cNvPr id="1413" name="Google Shape;1413;gc96debfe75_2_3947"/>
          <p:cNvSpPr txBox="1">
            <a:spLocks noGrp="1"/>
          </p:cNvSpPr>
          <p:nvPr>
            <p:ph type="title"/>
          </p:nvPr>
        </p:nvSpPr>
        <p:spPr>
          <a:xfrm>
            <a:off x="422239" y="162621"/>
            <a:ext cx="8458400" cy="510000"/>
          </a:xfrm>
          <a:prstGeom prst="rect">
            <a:avLst/>
          </a:prstGeom>
          <a:noFill/>
          <a:ln>
            <a:noFill/>
          </a:ln>
        </p:spPr>
        <p:txBody>
          <a:bodyPr spcFirstLastPara="1" vert="horz" wrap="square" lIns="121900" tIns="60933" rIns="121900" bIns="60933" rtlCol="0" anchor="ctr" anchorCtr="0">
            <a:noAutofit/>
          </a:bodyPr>
          <a:lstStyle/>
          <a:p>
            <a:r>
              <a:rPr lang="en"/>
              <a:t>Execute https://&lt;ipaddress&gt;:8080</a:t>
            </a:r>
            <a:endParaRPr/>
          </a:p>
        </p:txBody>
      </p:sp>
      <p:pic>
        <p:nvPicPr>
          <p:cNvPr id="1414" name="Google Shape;1414;gc96debfe75_2_3947"/>
          <p:cNvPicPr preferRelativeResize="0"/>
          <p:nvPr/>
        </p:nvPicPr>
        <p:blipFill>
          <a:blip r:embed="rId3">
            <a:alphaModFix/>
          </a:blip>
          <a:stretch>
            <a:fillRect/>
          </a:stretch>
        </p:blipFill>
        <p:spPr>
          <a:xfrm>
            <a:off x="769767" y="1079067"/>
            <a:ext cx="10741867" cy="5516499"/>
          </a:xfrm>
          <a:prstGeom prst="rect">
            <a:avLst/>
          </a:prstGeom>
          <a:noFill/>
          <a:ln>
            <a:noFill/>
          </a:ln>
        </p:spPr>
      </p:pic>
    </p:spTree>
    <p:extLst>
      <p:ext uri="{BB962C8B-B14F-4D97-AF65-F5344CB8AC3E}">
        <p14:creationId xmlns:p14="http://schemas.microsoft.com/office/powerpoint/2010/main" val="7926092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18"/>
        <p:cNvGrpSpPr/>
        <p:nvPr/>
      </p:nvGrpSpPr>
      <p:grpSpPr>
        <a:xfrm>
          <a:off x="0" y="0"/>
          <a:ext cx="0" cy="0"/>
          <a:chOff x="0" y="0"/>
          <a:chExt cx="0" cy="0"/>
        </a:xfrm>
      </p:grpSpPr>
      <p:sp>
        <p:nvSpPr>
          <p:cNvPr id="1419" name="Google Shape;1419;gc96debfe75_2_3958"/>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24</a:t>
            </a:fld>
            <a:endParaRPr/>
          </a:p>
        </p:txBody>
      </p:sp>
      <p:sp>
        <p:nvSpPr>
          <p:cNvPr id="1420" name="Google Shape;1420;gc96debfe75_2_3958"/>
          <p:cNvSpPr txBox="1">
            <a:spLocks noGrp="1"/>
          </p:cNvSpPr>
          <p:nvPr>
            <p:ph type="title"/>
          </p:nvPr>
        </p:nvSpPr>
        <p:spPr>
          <a:xfrm>
            <a:off x="422232" y="162633"/>
            <a:ext cx="5891600" cy="510000"/>
          </a:xfrm>
          <a:prstGeom prst="rect">
            <a:avLst/>
          </a:prstGeom>
          <a:noFill/>
          <a:ln>
            <a:noFill/>
          </a:ln>
        </p:spPr>
        <p:txBody>
          <a:bodyPr spcFirstLastPara="1" vert="horz" wrap="square" lIns="121900" tIns="60933" rIns="121900" bIns="60933" rtlCol="0" anchor="ctr" anchorCtr="0">
            <a:noAutofit/>
          </a:bodyPr>
          <a:lstStyle/>
          <a:p>
            <a:r>
              <a:rPr lang="en"/>
              <a:t>Installation of Default Plugins </a:t>
            </a:r>
            <a:endParaRPr/>
          </a:p>
        </p:txBody>
      </p:sp>
      <p:pic>
        <p:nvPicPr>
          <p:cNvPr id="1421" name="Google Shape;1421;gc96debfe75_2_3958"/>
          <p:cNvPicPr preferRelativeResize="0"/>
          <p:nvPr/>
        </p:nvPicPr>
        <p:blipFill>
          <a:blip r:embed="rId3">
            <a:alphaModFix/>
          </a:blip>
          <a:stretch>
            <a:fillRect/>
          </a:stretch>
        </p:blipFill>
        <p:spPr>
          <a:xfrm>
            <a:off x="422233" y="1033301"/>
            <a:ext cx="11089400" cy="5565801"/>
          </a:xfrm>
          <a:prstGeom prst="rect">
            <a:avLst/>
          </a:prstGeom>
          <a:noFill/>
          <a:ln>
            <a:noFill/>
          </a:ln>
        </p:spPr>
      </p:pic>
    </p:spTree>
    <p:extLst>
      <p:ext uri="{BB962C8B-B14F-4D97-AF65-F5344CB8AC3E}">
        <p14:creationId xmlns:p14="http://schemas.microsoft.com/office/powerpoint/2010/main" val="3817393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gc96debfe75_2_3964"/>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25</a:t>
            </a:fld>
            <a:endParaRPr/>
          </a:p>
        </p:txBody>
      </p:sp>
      <p:sp>
        <p:nvSpPr>
          <p:cNvPr id="1427" name="Google Shape;1427;gc96debfe75_2_3964"/>
          <p:cNvSpPr txBox="1">
            <a:spLocks noGrp="1"/>
          </p:cNvSpPr>
          <p:nvPr>
            <p:ph type="title"/>
          </p:nvPr>
        </p:nvSpPr>
        <p:spPr>
          <a:xfrm>
            <a:off x="422239" y="162621"/>
            <a:ext cx="4981200" cy="510000"/>
          </a:xfrm>
          <a:prstGeom prst="rect">
            <a:avLst/>
          </a:prstGeom>
          <a:noFill/>
          <a:ln>
            <a:noFill/>
          </a:ln>
        </p:spPr>
        <p:txBody>
          <a:bodyPr spcFirstLastPara="1" vert="horz" wrap="square" lIns="121900" tIns="60933" rIns="121900" bIns="60933" rtlCol="0" anchor="ctr" anchorCtr="0">
            <a:noAutofit/>
          </a:bodyPr>
          <a:lstStyle/>
          <a:p>
            <a:r>
              <a:rPr lang="en"/>
              <a:t>Install Suggested Plugins</a:t>
            </a:r>
            <a:endParaRPr/>
          </a:p>
        </p:txBody>
      </p:sp>
      <p:pic>
        <p:nvPicPr>
          <p:cNvPr id="1428" name="Google Shape;1428;gc96debfe75_2_3964"/>
          <p:cNvPicPr preferRelativeResize="0"/>
          <p:nvPr/>
        </p:nvPicPr>
        <p:blipFill>
          <a:blip r:embed="rId3">
            <a:alphaModFix/>
          </a:blip>
          <a:stretch>
            <a:fillRect/>
          </a:stretch>
        </p:blipFill>
        <p:spPr>
          <a:xfrm>
            <a:off x="301818" y="1084701"/>
            <a:ext cx="11588367" cy="5440900"/>
          </a:xfrm>
          <a:prstGeom prst="rect">
            <a:avLst/>
          </a:prstGeom>
          <a:noFill/>
          <a:ln>
            <a:noFill/>
          </a:ln>
        </p:spPr>
      </p:pic>
    </p:spTree>
    <p:extLst>
      <p:ext uri="{BB962C8B-B14F-4D97-AF65-F5344CB8AC3E}">
        <p14:creationId xmlns:p14="http://schemas.microsoft.com/office/powerpoint/2010/main" val="282841374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sp>
        <p:nvSpPr>
          <p:cNvPr id="1433" name="Google Shape;1433;gc96debfe75_2_3970"/>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26</a:t>
            </a:fld>
            <a:endParaRPr/>
          </a:p>
        </p:txBody>
      </p:sp>
      <p:sp>
        <p:nvSpPr>
          <p:cNvPr id="1434" name="Google Shape;1434;gc96debfe75_2_3970"/>
          <p:cNvSpPr txBox="1">
            <a:spLocks noGrp="1"/>
          </p:cNvSpPr>
          <p:nvPr>
            <p:ph type="title"/>
          </p:nvPr>
        </p:nvSpPr>
        <p:spPr>
          <a:xfrm>
            <a:off x="422239" y="162621"/>
            <a:ext cx="4981200" cy="510000"/>
          </a:xfrm>
          <a:prstGeom prst="rect">
            <a:avLst/>
          </a:prstGeom>
          <a:noFill/>
          <a:ln>
            <a:noFill/>
          </a:ln>
        </p:spPr>
        <p:txBody>
          <a:bodyPr spcFirstLastPara="1" vert="horz" wrap="square" lIns="121900" tIns="60933" rIns="121900" bIns="60933" rtlCol="0" anchor="ctr" anchorCtr="0">
            <a:noAutofit/>
          </a:bodyPr>
          <a:lstStyle/>
          <a:p>
            <a:r>
              <a:rPr lang="en"/>
              <a:t>Continue as Admin</a:t>
            </a:r>
            <a:endParaRPr/>
          </a:p>
        </p:txBody>
      </p:sp>
      <p:sp>
        <p:nvSpPr>
          <p:cNvPr id="1435" name="Google Shape;1435;gc96debfe75_2_3970"/>
          <p:cNvSpPr txBox="1"/>
          <p:nvPr/>
        </p:nvSpPr>
        <p:spPr>
          <a:xfrm>
            <a:off x="5846619" y="6151166"/>
            <a:ext cx="4546000" cy="410379"/>
          </a:xfrm>
          <a:prstGeom prst="rect">
            <a:avLst/>
          </a:prstGeom>
          <a:noFill/>
          <a:ln>
            <a:noFill/>
          </a:ln>
        </p:spPr>
        <p:txBody>
          <a:bodyPr spcFirstLastPara="1" wrap="square" lIns="121900" tIns="60933" rIns="121900" bIns="60933" anchor="t" anchorCtr="0">
            <a:spAutoFit/>
          </a:bodyPr>
          <a:lstStyle/>
          <a:p>
            <a:endParaRPr sz="1867" b="1">
              <a:solidFill>
                <a:srgbClr val="000000"/>
              </a:solidFill>
              <a:latin typeface="Arial"/>
              <a:ea typeface="Arial"/>
              <a:cs typeface="Arial"/>
              <a:sym typeface="Arial"/>
            </a:endParaRPr>
          </a:p>
        </p:txBody>
      </p:sp>
      <p:pic>
        <p:nvPicPr>
          <p:cNvPr id="1436" name="Google Shape;1436;gc96debfe75_2_3970"/>
          <p:cNvPicPr preferRelativeResize="0"/>
          <p:nvPr/>
        </p:nvPicPr>
        <p:blipFill>
          <a:blip r:embed="rId3">
            <a:alphaModFix/>
          </a:blip>
          <a:stretch>
            <a:fillRect/>
          </a:stretch>
        </p:blipFill>
        <p:spPr>
          <a:xfrm>
            <a:off x="840334" y="1079034"/>
            <a:ext cx="10356399" cy="5376599"/>
          </a:xfrm>
          <a:prstGeom prst="rect">
            <a:avLst/>
          </a:prstGeom>
          <a:noFill/>
          <a:ln>
            <a:noFill/>
          </a:ln>
        </p:spPr>
      </p:pic>
    </p:spTree>
    <p:extLst>
      <p:ext uri="{BB962C8B-B14F-4D97-AF65-F5344CB8AC3E}">
        <p14:creationId xmlns:p14="http://schemas.microsoft.com/office/powerpoint/2010/main" val="202302228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sp>
        <p:nvSpPr>
          <p:cNvPr id="1441" name="Google Shape;1441;gc96debfe75_2_3977"/>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27</a:t>
            </a:fld>
            <a:endParaRPr/>
          </a:p>
        </p:txBody>
      </p:sp>
      <p:sp>
        <p:nvSpPr>
          <p:cNvPr id="1442" name="Google Shape;1442;gc96debfe75_2_3977"/>
          <p:cNvSpPr txBox="1">
            <a:spLocks noGrp="1"/>
          </p:cNvSpPr>
          <p:nvPr>
            <p:ph type="title"/>
          </p:nvPr>
        </p:nvSpPr>
        <p:spPr>
          <a:xfrm>
            <a:off x="422239" y="162621"/>
            <a:ext cx="8296758" cy="510000"/>
          </a:xfrm>
          <a:prstGeom prst="rect">
            <a:avLst/>
          </a:prstGeom>
          <a:noFill/>
          <a:ln>
            <a:noFill/>
          </a:ln>
        </p:spPr>
        <p:txBody>
          <a:bodyPr spcFirstLastPara="1" vert="horz" wrap="square" lIns="121900" tIns="60933" rIns="121900" bIns="60933" rtlCol="0" anchor="ctr" anchorCtr="0">
            <a:noAutofit/>
          </a:bodyPr>
          <a:lstStyle/>
          <a:p>
            <a:r>
              <a:rPr lang="en" dirty="0"/>
              <a:t>Save Jenkins Configuration</a:t>
            </a:r>
            <a:endParaRPr dirty="0"/>
          </a:p>
        </p:txBody>
      </p:sp>
      <p:pic>
        <p:nvPicPr>
          <p:cNvPr id="1443" name="Google Shape;1443;gc96debfe75_2_3977"/>
          <p:cNvPicPr preferRelativeResize="0"/>
          <p:nvPr/>
        </p:nvPicPr>
        <p:blipFill>
          <a:blip r:embed="rId3">
            <a:alphaModFix/>
          </a:blip>
          <a:stretch>
            <a:fillRect/>
          </a:stretch>
        </p:blipFill>
        <p:spPr>
          <a:xfrm>
            <a:off x="524834" y="1079034"/>
            <a:ext cx="11126765" cy="5551535"/>
          </a:xfrm>
          <a:prstGeom prst="rect">
            <a:avLst/>
          </a:prstGeom>
          <a:noFill/>
          <a:ln>
            <a:noFill/>
          </a:ln>
        </p:spPr>
      </p:pic>
    </p:spTree>
    <p:extLst>
      <p:ext uri="{BB962C8B-B14F-4D97-AF65-F5344CB8AC3E}">
        <p14:creationId xmlns:p14="http://schemas.microsoft.com/office/powerpoint/2010/main" val="3092342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47"/>
        <p:cNvGrpSpPr/>
        <p:nvPr/>
      </p:nvGrpSpPr>
      <p:grpSpPr>
        <a:xfrm>
          <a:off x="0" y="0"/>
          <a:ext cx="0" cy="0"/>
          <a:chOff x="0" y="0"/>
          <a:chExt cx="0" cy="0"/>
        </a:xfrm>
      </p:grpSpPr>
      <p:sp>
        <p:nvSpPr>
          <p:cNvPr id="1448" name="Google Shape;1448;gc96debfe75_2_3983"/>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28</a:t>
            </a:fld>
            <a:endParaRPr/>
          </a:p>
        </p:txBody>
      </p:sp>
      <p:sp>
        <p:nvSpPr>
          <p:cNvPr id="1449" name="Google Shape;1449;gc96debfe75_2_3983"/>
          <p:cNvSpPr txBox="1">
            <a:spLocks noGrp="1"/>
          </p:cNvSpPr>
          <p:nvPr>
            <p:ph type="title"/>
          </p:nvPr>
        </p:nvSpPr>
        <p:spPr>
          <a:xfrm>
            <a:off x="422239" y="162621"/>
            <a:ext cx="4981200" cy="510000"/>
          </a:xfrm>
          <a:prstGeom prst="rect">
            <a:avLst/>
          </a:prstGeom>
          <a:noFill/>
          <a:ln>
            <a:noFill/>
          </a:ln>
        </p:spPr>
        <p:txBody>
          <a:bodyPr spcFirstLastPara="1" vert="horz" wrap="square" lIns="121900" tIns="60933" rIns="121900" bIns="60933" rtlCol="0" anchor="ctr" anchorCtr="0">
            <a:noAutofit/>
          </a:bodyPr>
          <a:lstStyle/>
          <a:p>
            <a:r>
              <a:rPr lang="en" dirty="0"/>
              <a:t>Start Jenkins</a:t>
            </a:r>
            <a:endParaRPr dirty="0"/>
          </a:p>
        </p:txBody>
      </p:sp>
      <p:pic>
        <p:nvPicPr>
          <p:cNvPr id="1450" name="Google Shape;1450;gc96debfe75_2_3983"/>
          <p:cNvPicPr preferRelativeResize="0"/>
          <p:nvPr/>
        </p:nvPicPr>
        <p:blipFill>
          <a:blip r:embed="rId3">
            <a:alphaModFix/>
          </a:blip>
          <a:stretch>
            <a:fillRect/>
          </a:stretch>
        </p:blipFill>
        <p:spPr>
          <a:xfrm>
            <a:off x="203200" y="1082489"/>
            <a:ext cx="11785600" cy="5186423"/>
          </a:xfrm>
          <a:prstGeom prst="rect">
            <a:avLst/>
          </a:prstGeom>
          <a:noFill/>
          <a:ln>
            <a:noFill/>
          </a:ln>
        </p:spPr>
      </p:pic>
    </p:spTree>
    <p:extLst>
      <p:ext uri="{BB962C8B-B14F-4D97-AF65-F5344CB8AC3E}">
        <p14:creationId xmlns:p14="http://schemas.microsoft.com/office/powerpoint/2010/main" val="2340746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54"/>
        <p:cNvGrpSpPr/>
        <p:nvPr/>
      </p:nvGrpSpPr>
      <p:grpSpPr>
        <a:xfrm>
          <a:off x="0" y="0"/>
          <a:ext cx="0" cy="0"/>
          <a:chOff x="0" y="0"/>
          <a:chExt cx="0" cy="0"/>
        </a:xfrm>
      </p:grpSpPr>
      <p:sp>
        <p:nvSpPr>
          <p:cNvPr id="1455" name="Google Shape;1455;gc96debfe75_2_3989"/>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29</a:t>
            </a:fld>
            <a:endParaRPr/>
          </a:p>
        </p:txBody>
      </p:sp>
      <p:sp>
        <p:nvSpPr>
          <p:cNvPr id="1456" name="Google Shape;1456;gc96debfe75_2_3989"/>
          <p:cNvSpPr txBox="1">
            <a:spLocks noGrp="1"/>
          </p:cNvSpPr>
          <p:nvPr>
            <p:ph type="title"/>
          </p:nvPr>
        </p:nvSpPr>
        <p:spPr>
          <a:xfrm>
            <a:off x="422239" y="162621"/>
            <a:ext cx="4981200" cy="510000"/>
          </a:xfrm>
          <a:prstGeom prst="rect">
            <a:avLst/>
          </a:prstGeom>
          <a:noFill/>
          <a:ln>
            <a:noFill/>
          </a:ln>
        </p:spPr>
        <p:txBody>
          <a:bodyPr spcFirstLastPara="1" vert="horz" wrap="square" lIns="121900" tIns="60933" rIns="121900" bIns="60933" rtlCol="0" anchor="ctr" anchorCtr="0">
            <a:noAutofit/>
          </a:bodyPr>
          <a:lstStyle/>
          <a:p>
            <a:r>
              <a:rPr lang="en"/>
              <a:t>Jenkins Dashboard</a:t>
            </a:r>
            <a:endParaRPr/>
          </a:p>
        </p:txBody>
      </p:sp>
      <p:pic>
        <p:nvPicPr>
          <p:cNvPr id="1457" name="Google Shape;1457;gc96debfe75_2_3989"/>
          <p:cNvPicPr preferRelativeResize="0"/>
          <p:nvPr/>
        </p:nvPicPr>
        <p:blipFill>
          <a:blip r:embed="rId3">
            <a:alphaModFix/>
          </a:blip>
          <a:stretch>
            <a:fillRect/>
          </a:stretch>
        </p:blipFill>
        <p:spPr>
          <a:xfrm>
            <a:off x="203200" y="1172167"/>
            <a:ext cx="11785600" cy="5265965"/>
          </a:xfrm>
          <a:prstGeom prst="rect">
            <a:avLst/>
          </a:prstGeom>
          <a:noFill/>
          <a:ln>
            <a:noFill/>
          </a:ln>
        </p:spPr>
      </p:pic>
    </p:spTree>
    <p:extLst>
      <p:ext uri="{BB962C8B-B14F-4D97-AF65-F5344CB8AC3E}">
        <p14:creationId xmlns:p14="http://schemas.microsoft.com/office/powerpoint/2010/main" val="11869495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sp>
        <p:nvSpPr>
          <p:cNvPr id="1216" name="Google Shape;1216;gc96debfe75_2_1239"/>
          <p:cNvSpPr txBox="1">
            <a:spLocks noGrp="1"/>
          </p:cNvSpPr>
          <p:nvPr>
            <p:ph type="sldNum" idx="12"/>
          </p:nvPr>
        </p:nvSpPr>
        <p:spPr>
          <a:xfrm>
            <a:off x="86233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3</a:t>
            </a:fld>
            <a:endParaRPr/>
          </a:p>
        </p:txBody>
      </p:sp>
      <p:sp>
        <p:nvSpPr>
          <p:cNvPr id="1217" name="Google Shape;1217;gc96debfe75_2_1239"/>
          <p:cNvSpPr txBox="1"/>
          <p:nvPr/>
        </p:nvSpPr>
        <p:spPr>
          <a:xfrm>
            <a:off x="2388967" y="2233000"/>
            <a:ext cx="7368400" cy="2392000"/>
          </a:xfrm>
          <a:prstGeom prst="rect">
            <a:avLst/>
          </a:prstGeom>
          <a:noFill/>
          <a:ln>
            <a:noFill/>
          </a:ln>
        </p:spPr>
        <p:txBody>
          <a:bodyPr spcFirstLastPara="1" wrap="square" lIns="121900" tIns="60933" rIns="121900" bIns="60933" anchor="t" anchorCtr="0">
            <a:noAutofit/>
          </a:bodyPr>
          <a:lstStyle/>
          <a:p>
            <a:pPr algn="ctr">
              <a:buClr>
                <a:srgbClr val="000000"/>
              </a:buClr>
              <a:buSzPts val="3200"/>
            </a:pPr>
            <a:r>
              <a:rPr lang="en" sz="4267">
                <a:solidFill>
                  <a:schemeClr val="lt1"/>
                </a:solidFill>
                <a:latin typeface="Proxima Nova"/>
                <a:ea typeface="Proxima Nova"/>
                <a:cs typeface="Proxima Nova"/>
                <a:sym typeface="Proxima Nova"/>
              </a:rPr>
              <a:t>Introduction to CI/CD</a:t>
            </a:r>
            <a:endParaRPr sz="4267">
              <a:solidFill>
                <a:schemeClr val="lt1"/>
              </a:solidFill>
              <a:latin typeface="Proxima Nova"/>
              <a:ea typeface="Proxima Nova"/>
              <a:cs typeface="Proxima Nova"/>
              <a:sym typeface="Proxima Nova"/>
            </a:endParaRPr>
          </a:p>
          <a:p>
            <a:pPr algn="ctr">
              <a:buClr>
                <a:srgbClr val="000000"/>
              </a:buClr>
              <a:buSzPts val="3200"/>
            </a:pPr>
            <a:endParaRPr sz="4267">
              <a:solidFill>
                <a:schemeClr val="lt1"/>
              </a:solidFill>
              <a:latin typeface="Proxima Nova"/>
              <a:ea typeface="Proxima Nova"/>
              <a:cs typeface="Proxima Nova"/>
              <a:sym typeface="Proxima Nova"/>
            </a:endParaRPr>
          </a:p>
        </p:txBody>
      </p:sp>
    </p:spTree>
    <p:extLst>
      <p:ext uri="{BB962C8B-B14F-4D97-AF65-F5344CB8AC3E}">
        <p14:creationId xmlns:p14="http://schemas.microsoft.com/office/powerpoint/2010/main" val="35585949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61"/>
        <p:cNvGrpSpPr/>
        <p:nvPr/>
      </p:nvGrpSpPr>
      <p:grpSpPr>
        <a:xfrm>
          <a:off x="0" y="0"/>
          <a:ext cx="0" cy="0"/>
          <a:chOff x="0" y="0"/>
          <a:chExt cx="0" cy="0"/>
        </a:xfrm>
      </p:grpSpPr>
      <p:sp>
        <p:nvSpPr>
          <p:cNvPr id="1462" name="Google Shape;1462;gc96debfe75_2_3995"/>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30</a:t>
            </a:fld>
            <a:endParaRPr/>
          </a:p>
        </p:txBody>
      </p:sp>
      <p:sp>
        <p:nvSpPr>
          <p:cNvPr id="1463" name="Google Shape;1463;gc96debfe75_2_3995"/>
          <p:cNvSpPr txBox="1">
            <a:spLocks noGrp="1"/>
          </p:cNvSpPr>
          <p:nvPr>
            <p:ph type="title"/>
          </p:nvPr>
        </p:nvSpPr>
        <p:spPr>
          <a:xfrm>
            <a:off x="131293" y="190332"/>
            <a:ext cx="6726800" cy="510000"/>
          </a:xfrm>
          <a:prstGeom prst="rect">
            <a:avLst/>
          </a:prstGeom>
          <a:noFill/>
          <a:ln>
            <a:noFill/>
          </a:ln>
        </p:spPr>
        <p:txBody>
          <a:bodyPr spcFirstLastPara="1" vert="horz" wrap="square" lIns="121900" tIns="60933" rIns="121900" bIns="60933" rtlCol="0" anchor="ctr" anchorCtr="0">
            <a:noAutofit/>
          </a:bodyPr>
          <a:lstStyle/>
          <a:p>
            <a:r>
              <a:rPr lang="en"/>
              <a:t>Dashboard – Various Options</a:t>
            </a:r>
            <a:endParaRPr/>
          </a:p>
        </p:txBody>
      </p:sp>
      <p:pic>
        <p:nvPicPr>
          <p:cNvPr id="1464" name="Google Shape;1464;gc96debfe75_2_3995"/>
          <p:cNvPicPr preferRelativeResize="0"/>
          <p:nvPr/>
        </p:nvPicPr>
        <p:blipFill rotWithShape="1">
          <a:blip r:embed="rId3">
            <a:alphaModFix/>
          </a:blip>
          <a:srcRect/>
          <a:stretch/>
        </p:blipFill>
        <p:spPr>
          <a:xfrm>
            <a:off x="422239" y="1330613"/>
            <a:ext cx="3965455" cy="5025739"/>
          </a:xfrm>
          <a:prstGeom prst="rect">
            <a:avLst/>
          </a:prstGeom>
          <a:noFill/>
          <a:ln w="9525" cap="flat" cmpd="sng">
            <a:solidFill>
              <a:srgbClr val="D9D9D9"/>
            </a:solidFill>
            <a:prstDash val="solid"/>
            <a:round/>
            <a:headEnd type="none" w="sm" len="sm"/>
            <a:tailEnd type="none" w="sm" len="sm"/>
          </a:ln>
        </p:spPr>
      </p:pic>
    </p:spTree>
    <p:extLst>
      <p:ext uri="{BB962C8B-B14F-4D97-AF65-F5344CB8AC3E}">
        <p14:creationId xmlns:p14="http://schemas.microsoft.com/office/powerpoint/2010/main" val="31312590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68"/>
        <p:cNvGrpSpPr/>
        <p:nvPr/>
      </p:nvGrpSpPr>
      <p:grpSpPr>
        <a:xfrm>
          <a:off x="0" y="0"/>
          <a:ext cx="0" cy="0"/>
          <a:chOff x="0" y="0"/>
          <a:chExt cx="0" cy="0"/>
        </a:xfrm>
      </p:grpSpPr>
      <p:sp>
        <p:nvSpPr>
          <p:cNvPr id="1469" name="Google Shape;1469;gc96debfe75_2_4001"/>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31</a:t>
            </a:fld>
            <a:endParaRPr/>
          </a:p>
        </p:txBody>
      </p:sp>
      <p:sp>
        <p:nvSpPr>
          <p:cNvPr id="1470" name="Google Shape;1470;gc96debfe75_2_4001"/>
          <p:cNvSpPr txBox="1">
            <a:spLocks noGrp="1"/>
          </p:cNvSpPr>
          <p:nvPr>
            <p:ph type="title"/>
          </p:nvPr>
        </p:nvSpPr>
        <p:spPr>
          <a:xfrm>
            <a:off x="422239" y="162621"/>
            <a:ext cx="4981200" cy="510000"/>
          </a:xfrm>
          <a:prstGeom prst="rect">
            <a:avLst/>
          </a:prstGeom>
          <a:noFill/>
          <a:ln>
            <a:noFill/>
          </a:ln>
        </p:spPr>
        <p:txBody>
          <a:bodyPr spcFirstLastPara="1" vert="horz" wrap="square" lIns="121900" tIns="60933" rIns="121900" bIns="60933" rtlCol="0" anchor="ctr" anchorCtr="0">
            <a:noAutofit/>
          </a:bodyPr>
          <a:lstStyle/>
          <a:p>
            <a:r>
              <a:rPr lang="en"/>
              <a:t>Select New Item</a:t>
            </a:r>
            <a:endParaRPr/>
          </a:p>
        </p:txBody>
      </p:sp>
      <p:pic>
        <p:nvPicPr>
          <p:cNvPr id="1471" name="Google Shape;1471;gc96debfe75_2_4001"/>
          <p:cNvPicPr preferRelativeResize="0"/>
          <p:nvPr/>
        </p:nvPicPr>
        <p:blipFill rotWithShape="1">
          <a:blip r:embed="rId3">
            <a:alphaModFix/>
          </a:blip>
          <a:srcRect/>
          <a:stretch/>
        </p:blipFill>
        <p:spPr>
          <a:xfrm>
            <a:off x="817419" y="1012464"/>
            <a:ext cx="10198099" cy="5343889"/>
          </a:xfrm>
          <a:prstGeom prst="rect">
            <a:avLst/>
          </a:prstGeom>
          <a:noFill/>
          <a:ln>
            <a:noFill/>
          </a:ln>
        </p:spPr>
      </p:pic>
    </p:spTree>
    <p:extLst>
      <p:ext uri="{BB962C8B-B14F-4D97-AF65-F5344CB8AC3E}">
        <p14:creationId xmlns:p14="http://schemas.microsoft.com/office/powerpoint/2010/main" val="16063784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82"/>
        <p:cNvGrpSpPr/>
        <p:nvPr/>
      </p:nvGrpSpPr>
      <p:grpSpPr>
        <a:xfrm>
          <a:off x="0" y="0"/>
          <a:ext cx="0" cy="0"/>
          <a:chOff x="0" y="0"/>
          <a:chExt cx="0" cy="0"/>
        </a:xfrm>
      </p:grpSpPr>
      <p:sp>
        <p:nvSpPr>
          <p:cNvPr id="1483" name="Google Shape;1483;gc96debfe75_2_4013"/>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32</a:t>
            </a:fld>
            <a:endParaRPr/>
          </a:p>
        </p:txBody>
      </p:sp>
      <p:sp>
        <p:nvSpPr>
          <p:cNvPr id="1484" name="Google Shape;1484;gc96debfe75_2_4013"/>
          <p:cNvSpPr txBox="1">
            <a:spLocks noGrp="1"/>
          </p:cNvSpPr>
          <p:nvPr>
            <p:ph type="title"/>
          </p:nvPr>
        </p:nvSpPr>
        <p:spPr>
          <a:xfrm>
            <a:off x="422239" y="162621"/>
            <a:ext cx="7696400" cy="510000"/>
          </a:xfrm>
          <a:prstGeom prst="rect">
            <a:avLst/>
          </a:prstGeom>
          <a:noFill/>
          <a:ln>
            <a:noFill/>
          </a:ln>
        </p:spPr>
        <p:txBody>
          <a:bodyPr spcFirstLastPara="1" vert="horz" wrap="square" lIns="121900" tIns="60933" rIns="121900" bIns="60933" rtlCol="0" anchor="ctr" anchorCtr="0">
            <a:noAutofit/>
          </a:bodyPr>
          <a:lstStyle/>
          <a:p>
            <a:r>
              <a:rPr lang="en"/>
              <a:t>Manage Jenkins – Various Options</a:t>
            </a:r>
            <a:endParaRPr/>
          </a:p>
        </p:txBody>
      </p:sp>
      <p:pic>
        <p:nvPicPr>
          <p:cNvPr id="1485" name="Google Shape;1485;gc96debfe75_2_4013"/>
          <p:cNvPicPr preferRelativeResize="0"/>
          <p:nvPr/>
        </p:nvPicPr>
        <p:blipFill>
          <a:blip r:embed="rId3">
            <a:alphaModFix/>
          </a:blip>
          <a:stretch>
            <a:fillRect/>
          </a:stretch>
        </p:blipFill>
        <p:spPr>
          <a:xfrm>
            <a:off x="203201" y="1294634"/>
            <a:ext cx="11785599" cy="5061735"/>
          </a:xfrm>
          <a:prstGeom prst="rect">
            <a:avLst/>
          </a:prstGeom>
          <a:noFill/>
          <a:ln>
            <a:noFill/>
          </a:ln>
        </p:spPr>
      </p:pic>
    </p:spTree>
    <p:extLst>
      <p:ext uri="{BB962C8B-B14F-4D97-AF65-F5344CB8AC3E}">
        <p14:creationId xmlns:p14="http://schemas.microsoft.com/office/powerpoint/2010/main" val="27657491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17"/>
        <p:cNvGrpSpPr/>
        <p:nvPr/>
      </p:nvGrpSpPr>
      <p:grpSpPr>
        <a:xfrm>
          <a:off x="0" y="0"/>
          <a:ext cx="0" cy="0"/>
          <a:chOff x="0" y="0"/>
          <a:chExt cx="0" cy="0"/>
        </a:xfrm>
      </p:grpSpPr>
      <p:sp>
        <p:nvSpPr>
          <p:cNvPr id="1518" name="Google Shape;1518;gc96debfe75_2_4043"/>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33</a:t>
            </a:fld>
            <a:endParaRPr/>
          </a:p>
        </p:txBody>
      </p:sp>
      <p:sp>
        <p:nvSpPr>
          <p:cNvPr id="1519" name="Google Shape;1519;gc96debfe75_2_4043"/>
          <p:cNvSpPr txBox="1">
            <a:spLocks noGrp="1"/>
          </p:cNvSpPr>
          <p:nvPr>
            <p:ph type="title"/>
          </p:nvPr>
        </p:nvSpPr>
        <p:spPr>
          <a:xfrm>
            <a:off x="422239" y="162621"/>
            <a:ext cx="10357378" cy="510000"/>
          </a:xfrm>
          <a:prstGeom prst="rect">
            <a:avLst/>
          </a:prstGeom>
          <a:noFill/>
          <a:ln>
            <a:noFill/>
          </a:ln>
        </p:spPr>
        <p:txBody>
          <a:bodyPr spcFirstLastPara="1" vert="horz" wrap="square" lIns="121900" tIns="60933" rIns="121900" bIns="60933" rtlCol="0" anchor="ctr" anchorCtr="0">
            <a:noAutofit/>
          </a:bodyPr>
          <a:lstStyle/>
          <a:p>
            <a:r>
              <a:rPr lang="en" dirty="0"/>
              <a:t>Jenkins Plugin Manager – Advanced</a:t>
            </a:r>
            <a:endParaRPr dirty="0"/>
          </a:p>
        </p:txBody>
      </p:sp>
      <p:pic>
        <p:nvPicPr>
          <p:cNvPr id="1520" name="Google Shape;1520;gc96debfe75_2_4043"/>
          <p:cNvPicPr preferRelativeResize="0"/>
          <p:nvPr/>
        </p:nvPicPr>
        <p:blipFill>
          <a:blip r:embed="rId3">
            <a:alphaModFix/>
          </a:blip>
          <a:stretch>
            <a:fillRect/>
          </a:stretch>
        </p:blipFill>
        <p:spPr>
          <a:xfrm>
            <a:off x="840333" y="927234"/>
            <a:ext cx="10513467" cy="5650833"/>
          </a:xfrm>
          <a:prstGeom prst="rect">
            <a:avLst/>
          </a:prstGeom>
          <a:noFill/>
          <a:ln>
            <a:noFill/>
          </a:ln>
        </p:spPr>
      </p:pic>
    </p:spTree>
    <p:extLst>
      <p:ext uri="{BB962C8B-B14F-4D97-AF65-F5344CB8AC3E}">
        <p14:creationId xmlns:p14="http://schemas.microsoft.com/office/powerpoint/2010/main" val="237519464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24"/>
        <p:cNvGrpSpPr/>
        <p:nvPr/>
      </p:nvGrpSpPr>
      <p:grpSpPr>
        <a:xfrm>
          <a:off x="0" y="0"/>
          <a:ext cx="0" cy="0"/>
          <a:chOff x="0" y="0"/>
          <a:chExt cx="0" cy="0"/>
        </a:xfrm>
      </p:grpSpPr>
      <p:sp>
        <p:nvSpPr>
          <p:cNvPr id="1525" name="Google Shape;1525;gc96debfe75_1_861"/>
          <p:cNvSpPr txBox="1">
            <a:spLocks noGrp="1"/>
          </p:cNvSpPr>
          <p:nvPr>
            <p:ph type="sldNum" idx="12"/>
          </p:nvPr>
        </p:nvSpPr>
        <p:spPr>
          <a:xfrm>
            <a:off x="86233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34</a:t>
            </a:fld>
            <a:endParaRPr/>
          </a:p>
        </p:txBody>
      </p:sp>
      <p:sp>
        <p:nvSpPr>
          <p:cNvPr id="1526" name="Google Shape;1526;gc96debfe75_1_861"/>
          <p:cNvSpPr txBox="1"/>
          <p:nvPr/>
        </p:nvSpPr>
        <p:spPr>
          <a:xfrm>
            <a:off x="2388967" y="2233000"/>
            <a:ext cx="7368400" cy="2392000"/>
          </a:xfrm>
          <a:prstGeom prst="rect">
            <a:avLst/>
          </a:prstGeom>
          <a:noFill/>
          <a:ln>
            <a:noFill/>
          </a:ln>
        </p:spPr>
        <p:txBody>
          <a:bodyPr spcFirstLastPara="1" wrap="square" lIns="121900" tIns="60933" rIns="121900" bIns="60933" anchor="t" anchorCtr="0">
            <a:noAutofit/>
          </a:bodyPr>
          <a:lstStyle/>
          <a:p>
            <a:pPr algn="ctr">
              <a:buClr>
                <a:srgbClr val="000000"/>
              </a:buClr>
              <a:buSzPts val="3200"/>
            </a:pPr>
            <a:r>
              <a:rPr lang="en" sz="4267">
                <a:solidFill>
                  <a:schemeClr val="lt1"/>
                </a:solidFill>
                <a:latin typeface="Proxima Nova"/>
                <a:ea typeface="Proxima Nova"/>
                <a:cs typeface="Proxima Nova"/>
                <a:sym typeface="Proxima Nova"/>
              </a:rPr>
              <a:t>Understand How to Create Jobs in Jenkins</a:t>
            </a:r>
            <a:endParaRPr sz="4267">
              <a:solidFill>
                <a:schemeClr val="lt1"/>
              </a:solidFill>
              <a:latin typeface="Proxima Nova"/>
              <a:ea typeface="Proxima Nova"/>
              <a:cs typeface="Proxima Nova"/>
              <a:sym typeface="Proxima Nova"/>
            </a:endParaRPr>
          </a:p>
        </p:txBody>
      </p:sp>
    </p:spTree>
    <p:extLst>
      <p:ext uri="{BB962C8B-B14F-4D97-AF65-F5344CB8AC3E}">
        <p14:creationId xmlns:p14="http://schemas.microsoft.com/office/powerpoint/2010/main" val="14767406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530"/>
        <p:cNvGrpSpPr/>
        <p:nvPr/>
      </p:nvGrpSpPr>
      <p:grpSpPr>
        <a:xfrm>
          <a:off x="0" y="0"/>
          <a:ext cx="0" cy="0"/>
          <a:chOff x="0" y="0"/>
          <a:chExt cx="0" cy="0"/>
        </a:xfrm>
      </p:grpSpPr>
      <p:sp>
        <p:nvSpPr>
          <p:cNvPr id="1531" name="Google Shape;1531;gc96debfe75_1_866"/>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35</a:t>
            </a:fld>
            <a:endParaRPr/>
          </a:p>
        </p:txBody>
      </p:sp>
      <p:pic>
        <p:nvPicPr>
          <p:cNvPr id="1532" name="Google Shape;1532;gc96debfe75_1_866"/>
          <p:cNvPicPr preferRelativeResize="0"/>
          <p:nvPr/>
        </p:nvPicPr>
        <p:blipFill rotWithShape="1">
          <a:blip r:embed="rId3">
            <a:alphaModFix/>
          </a:blip>
          <a:srcRect/>
          <a:stretch/>
        </p:blipFill>
        <p:spPr>
          <a:xfrm>
            <a:off x="531658" y="1025237"/>
            <a:ext cx="11128665" cy="4003663"/>
          </a:xfrm>
          <a:prstGeom prst="rect">
            <a:avLst/>
          </a:prstGeom>
          <a:noFill/>
          <a:ln>
            <a:noFill/>
          </a:ln>
        </p:spPr>
      </p:pic>
      <p:sp>
        <p:nvSpPr>
          <p:cNvPr id="1533" name="Google Shape;1533;gc96debfe75_1_866"/>
          <p:cNvSpPr txBox="1">
            <a:spLocks noGrp="1"/>
          </p:cNvSpPr>
          <p:nvPr>
            <p:ph type="title"/>
          </p:nvPr>
        </p:nvSpPr>
        <p:spPr>
          <a:xfrm>
            <a:off x="422239" y="162621"/>
            <a:ext cx="9303600" cy="510000"/>
          </a:xfrm>
          <a:prstGeom prst="rect">
            <a:avLst/>
          </a:prstGeom>
          <a:noFill/>
          <a:ln>
            <a:noFill/>
          </a:ln>
        </p:spPr>
        <p:txBody>
          <a:bodyPr spcFirstLastPara="1" vert="horz" wrap="square" lIns="121900" tIns="60933" rIns="121900" bIns="60933" rtlCol="0" anchor="ctr" anchorCtr="0">
            <a:noAutofit/>
          </a:bodyPr>
          <a:lstStyle/>
          <a:p>
            <a:r>
              <a:rPr lang="en"/>
              <a:t>Start Jenkins</a:t>
            </a:r>
            <a:endParaRPr/>
          </a:p>
        </p:txBody>
      </p:sp>
      <p:pic>
        <p:nvPicPr>
          <p:cNvPr id="1534" name="Google Shape;1534;gc96debfe75_1_866"/>
          <p:cNvPicPr preferRelativeResize="0"/>
          <p:nvPr/>
        </p:nvPicPr>
        <p:blipFill>
          <a:blip r:embed="rId4">
            <a:alphaModFix/>
          </a:blip>
          <a:stretch>
            <a:fillRect/>
          </a:stretch>
        </p:blipFill>
        <p:spPr>
          <a:xfrm>
            <a:off x="209933" y="5118201"/>
            <a:ext cx="11826568" cy="1603367"/>
          </a:xfrm>
          <a:prstGeom prst="rect">
            <a:avLst/>
          </a:prstGeom>
          <a:noFill/>
          <a:ln>
            <a:noFill/>
          </a:ln>
        </p:spPr>
      </p:pic>
    </p:spTree>
    <p:extLst>
      <p:ext uri="{BB962C8B-B14F-4D97-AF65-F5344CB8AC3E}">
        <p14:creationId xmlns:p14="http://schemas.microsoft.com/office/powerpoint/2010/main" val="39097076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538"/>
        <p:cNvGrpSpPr/>
        <p:nvPr/>
      </p:nvGrpSpPr>
      <p:grpSpPr>
        <a:xfrm>
          <a:off x="0" y="0"/>
          <a:ext cx="0" cy="0"/>
          <a:chOff x="0" y="0"/>
          <a:chExt cx="0" cy="0"/>
        </a:xfrm>
      </p:grpSpPr>
      <p:sp>
        <p:nvSpPr>
          <p:cNvPr id="1539" name="Google Shape;1539;gc96debfe75_1_873"/>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36</a:t>
            </a:fld>
            <a:endParaRPr/>
          </a:p>
        </p:txBody>
      </p:sp>
      <p:sp>
        <p:nvSpPr>
          <p:cNvPr id="1540" name="Google Shape;1540;gc96debfe75_1_873"/>
          <p:cNvSpPr txBox="1">
            <a:spLocks noGrp="1"/>
          </p:cNvSpPr>
          <p:nvPr>
            <p:ph type="title"/>
          </p:nvPr>
        </p:nvSpPr>
        <p:spPr>
          <a:xfrm>
            <a:off x="422239" y="162621"/>
            <a:ext cx="9483600" cy="510000"/>
          </a:xfrm>
          <a:prstGeom prst="rect">
            <a:avLst/>
          </a:prstGeom>
          <a:noFill/>
          <a:ln>
            <a:noFill/>
          </a:ln>
        </p:spPr>
        <p:txBody>
          <a:bodyPr spcFirstLastPara="1" vert="horz" wrap="square" lIns="121900" tIns="60933" rIns="121900" bIns="60933" rtlCol="0" anchor="ctr" anchorCtr="0">
            <a:noAutofit/>
          </a:bodyPr>
          <a:lstStyle/>
          <a:p>
            <a:r>
              <a:rPr lang="en"/>
              <a:t>Jenkins Workspace</a:t>
            </a:r>
            <a:endParaRPr/>
          </a:p>
        </p:txBody>
      </p:sp>
      <p:sp>
        <p:nvSpPr>
          <p:cNvPr id="1541" name="Google Shape;1541;gc96debfe75_1_873"/>
          <p:cNvSpPr/>
          <p:nvPr/>
        </p:nvSpPr>
        <p:spPr>
          <a:xfrm>
            <a:off x="335800" y="928433"/>
            <a:ext cx="11520400" cy="5688000"/>
          </a:xfrm>
          <a:prstGeom prst="rect">
            <a:avLst/>
          </a:prstGeom>
          <a:noFill/>
          <a:ln>
            <a:noFill/>
          </a:ln>
        </p:spPr>
        <p:txBody>
          <a:bodyPr spcFirstLastPara="1" wrap="square" lIns="121900" tIns="60933" rIns="121900" bIns="60933" anchor="t" anchorCtr="0">
            <a:noAutofit/>
          </a:bodyPr>
          <a:lstStyle/>
          <a:p>
            <a:pPr>
              <a:lnSpc>
                <a:spcPct val="115000"/>
              </a:lnSpc>
            </a:pPr>
            <a:r>
              <a:rPr lang="en" sz="2133" b="1">
                <a:solidFill>
                  <a:srgbClr val="FF0000"/>
                </a:solidFill>
                <a:latin typeface="Arial"/>
                <a:ea typeface="Arial"/>
                <a:cs typeface="Arial"/>
                <a:sym typeface="Arial"/>
              </a:rPr>
              <a:t>Jenkins home directory: </a:t>
            </a:r>
            <a:endParaRPr sz="2133">
              <a:solidFill>
                <a:srgbClr val="FF0000"/>
              </a:solidFill>
            </a:endParaRPr>
          </a:p>
          <a:p>
            <a:pPr>
              <a:lnSpc>
                <a:spcPct val="115000"/>
              </a:lnSpc>
            </a:pPr>
            <a:r>
              <a:rPr lang="en" sz="2133">
                <a:solidFill>
                  <a:srgbClr val="000000"/>
                </a:solidFill>
                <a:latin typeface="Arial"/>
                <a:ea typeface="Arial"/>
                <a:cs typeface="Arial"/>
                <a:sym typeface="Arial"/>
              </a:rPr>
              <a:t>ubuntu@ip-172-31-81-117:~$ sudo su - jenkins</a:t>
            </a:r>
            <a:endParaRPr sz="2133">
              <a:solidFill>
                <a:srgbClr val="000000"/>
              </a:solidFill>
              <a:latin typeface="Arial"/>
              <a:ea typeface="Arial"/>
              <a:cs typeface="Arial"/>
              <a:sym typeface="Arial"/>
            </a:endParaRPr>
          </a:p>
          <a:p>
            <a:pPr>
              <a:lnSpc>
                <a:spcPct val="115000"/>
              </a:lnSpc>
            </a:pPr>
            <a:r>
              <a:rPr lang="en" sz="2133">
                <a:solidFill>
                  <a:srgbClr val="000000"/>
                </a:solidFill>
                <a:latin typeface="Arial"/>
                <a:ea typeface="Arial"/>
                <a:cs typeface="Arial"/>
                <a:sym typeface="Arial"/>
              </a:rPr>
              <a:t>jenkins@ip-172-31-81-117:~$ pwd</a:t>
            </a:r>
            <a:endParaRPr sz="2133">
              <a:solidFill>
                <a:srgbClr val="000000"/>
              </a:solidFill>
              <a:latin typeface="Arial"/>
              <a:ea typeface="Arial"/>
              <a:cs typeface="Arial"/>
              <a:sym typeface="Arial"/>
            </a:endParaRPr>
          </a:p>
          <a:p>
            <a:pPr>
              <a:lnSpc>
                <a:spcPct val="115000"/>
              </a:lnSpc>
            </a:pPr>
            <a:r>
              <a:rPr lang="en" sz="2133">
                <a:solidFill>
                  <a:srgbClr val="000000"/>
                </a:solidFill>
                <a:latin typeface="Arial"/>
                <a:ea typeface="Arial"/>
                <a:cs typeface="Arial"/>
                <a:sym typeface="Arial"/>
              </a:rPr>
              <a:t>/var/lib/jenkins</a:t>
            </a:r>
            <a:endParaRPr sz="2133">
              <a:solidFill>
                <a:srgbClr val="000000"/>
              </a:solidFill>
              <a:latin typeface="Arial"/>
              <a:ea typeface="Arial"/>
              <a:cs typeface="Arial"/>
              <a:sym typeface="Arial"/>
            </a:endParaRPr>
          </a:p>
          <a:p>
            <a:pPr>
              <a:lnSpc>
                <a:spcPct val="115000"/>
              </a:lnSpc>
            </a:pPr>
            <a:r>
              <a:rPr lang="en" sz="2133">
                <a:solidFill>
                  <a:srgbClr val="000000"/>
                </a:solidFill>
                <a:latin typeface="Arial"/>
                <a:ea typeface="Arial"/>
                <a:cs typeface="Arial"/>
                <a:sym typeface="Arial"/>
              </a:rPr>
              <a:t>jenkins@ip-172-31-81-117:~$</a:t>
            </a:r>
            <a:endParaRPr sz="2133"/>
          </a:p>
          <a:p>
            <a:pPr>
              <a:lnSpc>
                <a:spcPct val="115000"/>
              </a:lnSpc>
            </a:pPr>
            <a:endParaRPr sz="2133">
              <a:solidFill>
                <a:srgbClr val="000000"/>
              </a:solidFill>
              <a:latin typeface="Arial"/>
              <a:ea typeface="Arial"/>
              <a:cs typeface="Arial"/>
              <a:sym typeface="Arial"/>
            </a:endParaRPr>
          </a:p>
          <a:p>
            <a:pPr>
              <a:lnSpc>
                <a:spcPct val="115000"/>
              </a:lnSpc>
            </a:pPr>
            <a:r>
              <a:rPr lang="en" sz="2133">
                <a:solidFill>
                  <a:srgbClr val="000000"/>
                </a:solidFill>
                <a:latin typeface="Arial"/>
                <a:ea typeface="Arial"/>
                <a:cs typeface="Arial"/>
                <a:sym typeface="Arial"/>
              </a:rPr>
              <a:t>Jenkins home directory: /var/lib/jenkins</a:t>
            </a:r>
            <a:endParaRPr sz="2133">
              <a:solidFill>
                <a:srgbClr val="000000"/>
              </a:solidFill>
              <a:latin typeface="Arial"/>
              <a:ea typeface="Arial"/>
              <a:cs typeface="Arial"/>
              <a:sym typeface="Arial"/>
            </a:endParaRPr>
          </a:p>
          <a:p>
            <a:pPr>
              <a:lnSpc>
                <a:spcPct val="115000"/>
              </a:lnSpc>
            </a:pPr>
            <a:r>
              <a:rPr lang="en" sz="2133">
                <a:solidFill>
                  <a:srgbClr val="000000"/>
                </a:solidFill>
                <a:latin typeface="Arial"/>
                <a:ea typeface="Arial"/>
                <a:cs typeface="Arial"/>
                <a:sym typeface="Arial"/>
              </a:rPr>
              <a:t>It contains the details of the Jenkins server configuration, which is used to configure in the Manage </a:t>
            </a:r>
            <a:r>
              <a:rPr lang="en" sz="2133">
                <a:solidFill>
                  <a:schemeClr val="dk1"/>
                </a:solidFill>
              </a:rPr>
              <a:t>Jenkins. The core configuration files are stored in config.xml.</a:t>
            </a:r>
            <a:endParaRPr sz="2133"/>
          </a:p>
          <a:p>
            <a:pPr>
              <a:lnSpc>
                <a:spcPct val="115000"/>
              </a:lnSpc>
            </a:pPr>
            <a:endParaRPr sz="2133">
              <a:solidFill>
                <a:srgbClr val="000000"/>
              </a:solidFill>
              <a:latin typeface="Arial"/>
              <a:ea typeface="Arial"/>
              <a:cs typeface="Arial"/>
              <a:sym typeface="Arial"/>
            </a:endParaRPr>
          </a:p>
          <a:p>
            <a:pPr>
              <a:lnSpc>
                <a:spcPct val="115000"/>
              </a:lnSpc>
            </a:pPr>
            <a:r>
              <a:rPr lang="en" sz="2133">
                <a:solidFill>
                  <a:srgbClr val="000000"/>
                </a:solidFill>
                <a:latin typeface="Arial"/>
                <a:ea typeface="Arial"/>
                <a:cs typeface="Arial"/>
                <a:sym typeface="Arial"/>
              </a:rPr>
              <a:t>It contains two important subdirectories: </a:t>
            </a:r>
            <a:r>
              <a:rPr lang="en" sz="2133" b="1">
                <a:solidFill>
                  <a:srgbClr val="FF0000"/>
                </a:solidFill>
              </a:rPr>
              <a:t>jobs and workspace</a:t>
            </a:r>
            <a:r>
              <a:rPr lang="en" sz="2133">
                <a:solidFill>
                  <a:srgbClr val="000000"/>
                </a:solidFill>
                <a:latin typeface="Arial"/>
                <a:ea typeface="Arial"/>
                <a:cs typeface="Arial"/>
                <a:sym typeface="Arial"/>
              </a:rPr>
              <a:t>.</a:t>
            </a:r>
            <a:endParaRPr sz="2133"/>
          </a:p>
          <a:p>
            <a:pPr>
              <a:lnSpc>
                <a:spcPct val="115000"/>
              </a:lnSpc>
            </a:pPr>
            <a:r>
              <a:rPr lang="en" sz="2133">
                <a:solidFill>
                  <a:srgbClr val="000000"/>
                </a:solidFill>
                <a:latin typeface="Arial"/>
                <a:ea typeface="Arial"/>
                <a:cs typeface="Arial"/>
                <a:sym typeface="Arial"/>
              </a:rPr>
              <a:t>Jobs directory contains configuration details of </a:t>
            </a:r>
            <a:r>
              <a:rPr lang="en" sz="2133"/>
              <a:t>the </a:t>
            </a:r>
            <a:r>
              <a:rPr lang="en" sz="2133">
                <a:solidFill>
                  <a:srgbClr val="000000"/>
                </a:solidFill>
                <a:latin typeface="Arial"/>
                <a:ea typeface="Arial"/>
                <a:cs typeface="Arial"/>
                <a:sym typeface="Arial"/>
              </a:rPr>
              <a:t>build job in config.xml file. </a:t>
            </a:r>
            <a:endParaRPr sz="2133">
              <a:solidFill>
                <a:srgbClr val="000000"/>
              </a:solidFill>
              <a:latin typeface="Arial"/>
              <a:ea typeface="Arial"/>
              <a:cs typeface="Arial"/>
              <a:sym typeface="Arial"/>
            </a:endParaRPr>
          </a:p>
          <a:p>
            <a:pPr>
              <a:lnSpc>
                <a:spcPct val="115000"/>
              </a:lnSpc>
            </a:pPr>
            <a:r>
              <a:rPr lang="en" sz="2133">
                <a:solidFill>
                  <a:srgbClr val="000000"/>
                </a:solidFill>
                <a:latin typeface="Arial"/>
                <a:ea typeface="Arial"/>
                <a:cs typeface="Arial"/>
                <a:sym typeface="Arial"/>
              </a:rPr>
              <a:t>Jenkins builds the given project in the workspace directory. Each project has its own directory in the workspace.</a:t>
            </a:r>
            <a:endParaRPr sz="2133">
              <a:solidFill>
                <a:srgbClr val="000000"/>
              </a:solidFill>
              <a:latin typeface="Arial"/>
              <a:ea typeface="Arial"/>
              <a:cs typeface="Arial"/>
              <a:sym typeface="Arial"/>
            </a:endParaRPr>
          </a:p>
        </p:txBody>
      </p:sp>
    </p:spTree>
    <p:extLst>
      <p:ext uri="{BB962C8B-B14F-4D97-AF65-F5344CB8AC3E}">
        <p14:creationId xmlns:p14="http://schemas.microsoft.com/office/powerpoint/2010/main" val="27712109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45"/>
        <p:cNvGrpSpPr/>
        <p:nvPr/>
      </p:nvGrpSpPr>
      <p:grpSpPr>
        <a:xfrm>
          <a:off x="0" y="0"/>
          <a:ext cx="0" cy="0"/>
          <a:chOff x="0" y="0"/>
          <a:chExt cx="0" cy="0"/>
        </a:xfrm>
      </p:grpSpPr>
      <p:sp>
        <p:nvSpPr>
          <p:cNvPr id="1546" name="Google Shape;1546;gc96debfe75_1_879"/>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37</a:t>
            </a:fld>
            <a:endParaRPr/>
          </a:p>
        </p:txBody>
      </p:sp>
      <p:sp>
        <p:nvSpPr>
          <p:cNvPr id="1547" name="Google Shape;1547;gc96debfe75_1_879"/>
          <p:cNvSpPr txBox="1">
            <a:spLocks noGrp="1"/>
          </p:cNvSpPr>
          <p:nvPr>
            <p:ph type="title"/>
          </p:nvPr>
        </p:nvSpPr>
        <p:spPr>
          <a:xfrm>
            <a:off x="422239" y="162621"/>
            <a:ext cx="9483600" cy="510000"/>
          </a:xfrm>
          <a:prstGeom prst="rect">
            <a:avLst/>
          </a:prstGeom>
          <a:noFill/>
          <a:ln>
            <a:noFill/>
          </a:ln>
        </p:spPr>
        <p:txBody>
          <a:bodyPr spcFirstLastPara="1" vert="horz" wrap="square" lIns="121900" tIns="60933" rIns="121900" bIns="60933" rtlCol="0" anchor="ctr" anchorCtr="0">
            <a:noAutofit/>
          </a:bodyPr>
          <a:lstStyle/>
          <a:p>
            <a:r>
              <a:rPr lang="en"/>
              <a:t>Click to Create a Job</a:t>
            </a:r>
            <a:endParaRPr/>
          </a:p>
        </p:txBody>
      </p:sp>
      <p:pic>
        <p:nvPicPr>
          <p:cNvPr id="1548" name="Google Shape;1548;gc96debfe75_1_879"/>
          <p:cNvPicPr preferRelativeResize="0"/>
          <p:nvPr/>
        </p:nvPicPr>
        <p:blipFill rotWithShape="1">
          <a:blip r:embed="rId3">
            <a:alphaModFix/>
          </a:blip>
          <a:srcRect/>
          <a:stretch/>
        </p:blipFill>
        <p:spPr>
          <a:xfrm>
            <a:off x="581890" y="1442028"/>
            <a:ext cx="11366500" cy="3501705"/>
          </a:xfrm>
          <a:prstGeom prst="rect">
            <a:avLst/>
          </a:prstGeom>
          <a:noFill/>
          <a:ln w="19050" cap="flat" cmpd="sng">
            <a:solidFill>
              <a:srgbClr val="999999"/>
            </a:solidFill>
            <a:prstDash val="solid"/>
            <a:round/>
            <a:headEnd type="none" w="sm" len="sm"/>
            <a:tailEnd type="none" w="sm" len="sm"/>
          </a:ln>
        </p:spPr>
      </p:pic>
      <p:cxnSp>
        <p:nvCxnSpPr>
          <p:cNvPr id="1549" name="Google Shape;1549;gc96debfe75_1_879"/>
          <p:cNvCxnSpPr/>
          <p:nvPr/>
        </p:nvCxnSpPr>
        <p:spPr>
          <a:xfrm>
            <a:off x="4488873" y="4073236"/>
            <a:ext cx="1163600" cy="540400"/>
          </a:xfrm>
          <a:prstGeom prst="straightConnector1">
            <a:avLst/>
          </a:prstGeom>
          <a:noFill/>
          <a:ln w="38100" cap="flat" cmpd="sng">
            <a:solidFill>
              <a:srgbClr val="C55A11"/>
            </a:solidFill>
            <a:prstDash val="solid"/>
            <a:round/>
            <a:headEnd type="none" w="sm" len="sm"/>
            <a:tailEnd type="triangle" w="med" len="med"/>
          </a:ln>
        </p:spPr>
      </p:cxnSp>
    </p:spTree>
    <p:extLst>
      <p:ext uri="{BB962C8B-B14F-4D97-AF65-F5344CB8AC3E}">
        <p14:creationId xmlns:p14="http://schemas.microsoft.com/office/powerpoint/2010/main" val="273812652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53"/>
        <p:cNvGrpSpPr/>
        <p:nvPr/>
      </p:nvGrpSpPr>
      <p:grpSpPr>
        <a:xfrm>
          <a:off x="0" y="0"/>
          <a:ext cx="0" cy="0"/>
          <a:chOff x="0" y="0"/>
          <a:chExt cx="0" cy="0"/>
        </a:xfrm>
      </p:grpSpPr>
      <p:sp>
        <p:nvSpPr>
          <p:cNvPr id="1554" name="Google Shape;1554;gc96debfe75_1_886"/>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38</a:t>
            </a:fld>
            <a:endParaRPr/>
          </a:p>
        </p:txBody>
      </p:sp>
      <p:sp>
        <p:nvSpPr>
          <p:cNvPr id="1555" name="Google Shape;1555;gc96debfe75_1_886"/>
          <p:cNvSpPr txBox="1">
            <a:spLocks noGrp="1"/>
          </p:cNvSpPr>
          <p:nvPr>
            <p:ph type="title"/>
          </p:nvPr>
        </p:nvSpPr>
        <p:spPr>
          <a:xfrm>
            <a:off x="422239" y="162621"/>
            <a:ext cx="9483600" cy="510000"/>
          </a:xfrm>
          <a:prstGeom prst="rect">
            <a:avLst/>
          </a:prstGeom>
          <a:noFill/>
          <a:ln>
            <a:noFill/>
          </a:ln>
        </p:spPr>
        <p:txBody>
          <a:bodyPr spcFirstLastPara="1" vert="horz" wrap="square" lIns="121900" tIns="60933" rIns="121900" bIns="60933" rtlCol="0" anchor="ctr" anchorCtr="0">
            <a:noAutofit/>
          </a:bodyPr>
          <a:lstStyle/>
          <a:p>
            <a:r>
              <a:rPr lang="en" dirty="0" smtClean="0"/>
              <a:t>Freestyle </a:t>
            </a:r>
            <a:r>
              <a:rPr lang="en" dirty="0"/>
              <a:t>Project</a:t>
            </a:r>
            <a:endParaRPr dirty="0"/>
          </a:p>
        </p:txBody>
      </p:sp>
      <p:pic>
        <p:nvPicPr>
          <p:cNvPr id="1556" name="Google Shape;1556;gc96debfe75_1_886"/>
          <p:cNvPicPr preferRelativeResize="0"/>
          <p:nvPr/>
        </p:nvPicPr>
        <p:blipFill rotWithShape="1">
          <a:blip r:embed="rId3">
            <a:alphaModFix/>
          </a:blip>
          <a:srcRect/>
          <a:stretch/>
        </p:blipFill>
        <p:spPr>
          <a:xfrm>
            <a:off x="468746" y="1073324"/>
            <a:ext cx="10885053" cy="5465589"/>
          </a:xfrm>
          <a:prstGeom prst="rect">
            <a:avLst/>
          </a:prstGeom>
          <a:noFill/>
          <a:ln w="19050" cap="flat" cmpd="sng">
            <a:solidFill>
              <a:srgbClr val="999999"/>
            </a:solidFill>
            <a:prstDash val="solid"/>
            <a:round/>
            <a:headEnd type="none" w="sm" len="sm"/>
            <a:tailEnd type="none" w="sm" len="sm"/>
          </a:ln>
        </p:spPr>
      </p:pic>
    </p:spTree>
    <p:extLst>
      <p:ext uri="{BB962C8B-B14F-4D97-AF65-F5344CB8AC3E}">
        <p14:creationId xmlns:p14="http://schemas.microsoft.com/office/powerpoint/2010/main" val="254141440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60"/>
        <p:cNvGrpSpPr/>
        <p:nvPr/>
      </p:nvGrpSpPr>
      <p:grpSpPr>
        <a:xfrm>
          <a:off x="0" y="0"/>
          <a:ext cx="0" cy="0"/>
          <a:chOff x="0" y="0"/>
          <a:chExt cx="0" cy="0"/>
        </a:xfrm>
      </p:grpSpPr>
      <p:sp>
        <p:nvSpPr>
          <p:cNvPr id="1561" name="Google Shape;1561;gc96debfe75_1_892"/>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39</a:t>
            </a:fld>
            <a:endParaRPr/>
          </a:p>
        </p:txBody>
      </p:sp>
      <p:sp>
        <p:nvSpPr>
          <p:cNvPr id="1562" name="Google Shape;1562;gc96debfe75_1_892"/>
          <p:cNvSpPr txBox="1">
            <a:spLocks noGrp="1"/>
          </p:cNvSpPr>
          <p:nvPr>
            <p:ph type="title"/>
          </p:nvPr>
        </p:nvSpPr>
        <p:spPr>
          <a:xfrm>
            <a:off x="422239" y="162621"/>
            <a:ext cx="9483600" cy="510000"/>
          </a:xfrm>
          <a:prstGeom prst="rect">
            <a:avLst/>
          </a:prstGeom>
          <a:noFill/>
          <a:ln>
            <a:noFill/>
          </a:ln>
        </p:spPr>
        <p:txBody>
          <a:bodyPr spcFirstLastPara="1" vert="horz" wrap="square" lIns="121900" tIns="60933" rIns="121900" bIns="60933" rtlCol="0" anchor="ctr" anchorCtr="0">
            <a:noAutofit/>
          </a:bodyPr>
          <a:lstStyle/>
          <a:p>
            <a:r>
              <a:rPr lang="en"/>
              <a:t>Example: HelloWorld Python Program</a:t>
            </a:r>
            <a:endParaRPr/>
          </a:p>
        </p:txBody>
      </p:sp>
      <p:pic>
        <p:nvPicPr>
          <p:cNvPr id="1563" name="Google Shape;1563;gc96debfe75_1_892"/>
          <p:cNvPicPr preferRelativeResize="0"/>
          <p:nvPr/>
        </p:nvPicPr>
        <p:blipFill>
          <a:blip r:embed="rId3">
            <a:alphaModFix/>
          </a:blip>
          <a:stretch>
            <a:fillRect/>
          </a:stretch>
        </p:blipFill>
        <p:spPr>
          <a:xfrm>
            <a:off x="203200" y="1207134"/>
            <a:ext cx="11785600" cy="5283468"/>
          </a:xfrm>
          <a:prstGeom prst="rect">
            <a:avLst/>
          </a:prstGeom>
          <a:noFill/>
          <a:ln>
            <a:noFill/>
          </a:ln>
        </p:spPr>
      </p:pic>
      <p:pic>
        <p:nvPicPr>
          <p:cNvPr id="2" name="Picture 1"/>
          <p:cNvPicPr>
            <a:picLocks noChangeAspect="1"/>
          </p:cNvPicPr>
          <p:nvPr/>
        </p:nvPicPr>
        <p:blipFill>
          <a:blip r:embed="rId4"/>
          <a:stretch>
            <a:fillRect/>
          </a:stretch>
        </p:blipFill>
        <p:spPr>
          <a:xfrm>
            <a:off x="1227619" y="5024217"/>
            <a:ext cx="9608192" cy="1332135"/>
          </a:xfrm>
          <a:prstGeom prst="rect">
            <a:avLst/>
          </a:prstGeom>
        </p:spPr>
      </p:pic>
    </p:spTree>
    <p:extLst>
      <p:ext uri="{BB962C8B-B14F-4D97-AF65-F5344CB8AC3E}">
        <p14:creationId xmlns:p14="http://schemas.microsoft.com/office/powerpoint/2010/main" val="179302939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gc96debfe75_2_1244"/>
          <p:cNvSpPr txBox="1">
            <a:spLocks noGrp="1"/>
          </p:cNvSpPr>
          <p:nvPr>
            <p:ph type="sldNum" idx="4294967295"/>
          </p:nvPr>
        </p:nvSpPr>
        <p:spPr>
          <a:xfrm>
            <a:off x="8682567" y="6356351"/>
            <a:ext cx="2743200" cy="366000"/>
          </a:xfrm>
          <a:prstGeom prst="rect">
            <a:avLst/>
          </a:prstGeom>
          <a:noFill/>
          <a:ln>
            <a:noFill/>
          </a:ln>
        </p:spPr>
        <p:txBody>
          <a:bodyPr spcFirstLastPara="1" vert="horz" wrap="square" lIns="121900" tIns="60933" rIns="121900" bIns="60933" rtlCol="0" anchor="ctr" anchorCtr="0">
            <a:noAutofit/>
          </a:bodyPr>
          <a:lstStyle/>
          <a:p>
            <a:pPr>
              <a:buSzPts val="900"/>
            </a:pPr>
            <a:fld id="{00000000-1234-1234-1234-123412341234}" type="slidenum">
              <a:rPr lang="en">
                <a:solidFill>
                  <a:srgbClr val="FF0000"/>
                </a:solidFill>
                <a:latin typeface="Proxima Nova"/>
                <a:ea typeface="Proxima Nova"/>
                <a:cs typeface="Proxima Nova"/>
                <a:sym typeface="Proxima Nova"/>
              </a:rPr>
              <a:pPr>
                <a:buSzPts val="900"/>
              </a:pPr>
              <a:t>4</a:t>
            </a:fld>
            <a:endParaRPr>
              <a:solidFill>
                <a:srgbClr val="FF0000"/>
              </a:solidFill>
              <a:latin typeface="Proxima Nova"/>
              <a:ea typeface="Proxima Nova"/>
              <a:cs typeface="Proxima Nova"/>
              <a:sym typeface="Proxima Nova"/>
            </a:endParaRPr>
          </a:p>
        </p:txBody>
      </p:sp>
      <p:sp>
        <p:nvSpPr>
          <p:cNvPr id="1223" name="Google Shape;1223;gc96debfe75_2_1244"/>
          <p:cNvSpPr txBox="1"/>
          <p:nvPr/>
        </p:nvSpPr>
        <p:spPr>
          <a:xfrm>
            <a:off x="514669" y="269900"/>
            <a:ext cx="7363200" cy="537200"/>
          </a:xfrm>
          <a:prstGeom prst="rect">
            <a:avLst/>
          </a:prstGeom>
          <a:noFill/>
          <a:ln>
            <a:noFill/>
          </a:ln>
        </p:spPr>
        <p:txBody>
          <a:bodyPr spcFirstLastPara="1" wrap="square" lIns="121900" tIns="60933" rIns="121900" bIns="60933" anchor="ctr" anchorCtr="0">
            <a:noAutofit/>
          </a:bodyPr>
          <a:lstStyle/>
          <a:p>
            <a:pPr>
              <a:lnSpc>
                <a:spcPct val="80000"/>
              </a:lnSpc>
              <a:buClr>
                <a:schemeClr val="dk1"/>
              </a:buClr>
              <a:buSzPts val="1100"/>
            </a:pPr>
            <a:r>
              <a:rPr lang="en" sz="3387">
                <a:solidFill>
                  <a:schemeClr val="lt1"/>
                </a:solidFill>
                <a:latin typeface="Proxima Nova"/>
                <a:ea typeface="Proxima Nova"/>
                <a:cs typeface="Proxima Nova"/>
                <a:sym typeface="Proxima Nova"/>
              </a:rPr>
              <a:t>Software Development Life Cycle</a:t>
            </a:r>
            <a:endParaRPr sz="3387">
              <a:solidFill>
                <a:schemeClr val="lt1"/>
              </a:solidFill>
              <a:latin typeface="Proxima Nova"/>
              <a:ea typeface="Proxima Nova"/>
              <a:cs typeface="Proxima Nova"/>
              <a:sym typeface="Proxima Nova"/>
            </a:endParaRPr>
          </a:p>
        </p:txBody>
      </p:sp>
      <p:pic>
        <p:nvPicPr>
          <p:cNvPr id="1225" name="Google Shape;1225;gc96debfe75_2_1244"/>
          <p:cNvPicPr preferRelativeResize="0"/>
          <p:nvPr/>
        </p:nvPicPr>
        <p:blipFill>
          <a:blip r:embed="rId3">
            <a:alphaModFix/>
          </a:blip>
          <a:stretch>
            <a:fillRect/>
          </a:stretch>
        </p:blipFill>
        <p:spPr>
          <a:xfrm>
            <a:off x="514667" y="1340301"/>
            <a:ext cx="10769533" cy="5517700"/>
          </a:xfrm>
          <a:prstGeom prst="rect">
            <a:avLst/>
          </a:prstGeom>
          <a:noFill/>
          <a:ln>
            <a:noFill/>
          </a:ln>
        </p:spPr>
      </p:pic>
    </p:spTree>
    <p:extLst>
      <p:ext uri="{BB962C8B-B14F-4D97-AF65-F5344CB8AC3E}">
        <p14:creationId xmlns:p14="http://schemas.microsoft.com/office/powerpoint/2010/main" val="22547472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67"/>
        <p:cNvGrpSpPr/>
        <p:nvPr/>
      </p:nvGrpSpPr>
      <p:grpSpPr>
        <a:xfrm>
          <a:off x="0" y="0"/>
          <a:ext cx="0" cy="0"/>
          <a:chOff x="0" y="0"/>
          <a:chExt cx="0" cy="0"/>
        </a:xfrm>
      </p:grpSpPr>
      <p:sp>
        <p:nvSpPr>
          <p:cNvPr id="1568" name="Google Shape;1568;gc96debfe75_1_899"/>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40</a:t>
            </a:fld>
            <a:endParaRPr/>
          </a:p>
        </p:txBody>
      </p:sp>
      <p:sp>
        <p:nvSpPr>
          <p:cNvPr id="1569" name="Google Shape;1569;gc96debfe75_1_899"/>
          <p:cNvSpPr txBox="1">
            <a:spLocks noGrp="1"/>
          </p:cNvSpPr>
          <p:nvPr>
            <p:ph type="title"/>
          </p:nvPr>
        </p:nvSpPr>
        <p:spPr>
          <a:xfrm>
            <a:off x="422239" y="162621"/>
            <a:ext cx="4981200" cy="510000"/>
          </a:xfrm>
          <a:prstGeom prst="rect">
            <a:avLst/>
          </a:prstGeom>
          <a:noFill/>
          <a:ln>
            <a:noFill/>
          </a:ln>
        </p:spPr>
        <p:txBody>
          <a:bodyPr spcFirstLastPara="1" vert="horz" wrap="square" lIns="121900" tIns="60933" rIns="121900" bIns="60933" rtlCol="0" anchor="ctr" anchorCtr="0">
            <a:noAutofit/>
          </a:bodyPr>
          <a:lstStyle/>
          <a:p>
            <a:r>
              <a:rPr lang="en"/>
              <a:t>Build the Project</a:t>
            </a:r>
            <a:endParaRPr/>
          </a:p>
        </p:txBody>
      </p:sp>
      <p:pic>
        <p:nvPicPr>
          <p:cNvPr id="1570" name="Google Shape;1570;gc96debfe75_1_899"/>
          <p:cNvPicPr preferRelativeResize="0"/>
          <p:nvPr/>
        </p:nvPicPr>
        <p:blipFill>
          <a:blip r:embed="rId3">
            <a:alphaModFix/>
          </a:blip>
          <a:stretch>
            <a:fillRect/>
          </a:stretch>
        </p:blipFill>
        <p:spPr>
          <a:xfrm>
            <a:off x="203201" y="1085802"/>
            <a:ext cx="11785599" cy="5270567"/>
          </a:xfrm>
          <a:prstGeom prst="rect">
            <a:avLst/>
          </a:prstGeom>
          <a:noFill/>
          <a:ln>
            <a:noFill/>
          </a:ln>
        </p:spPr>
      </p:pic>
    </p:spTree>
    <p:extLst>
      <p:ext uri="{BB962C8B-B14F-4D97-AF65-F5344CB8AC3E}">
        <p14:creationId xmlns:p14="http://schemas.microsoft.com/office/powerpoint/2010/main" val="336906838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74"/>
        <p:cNvGrpSpPr/>
        <p:nvPr/>
      </p:nvGrpSpPr>
      <p:grpSpPr>
        <a:xfrm>
          <a:off x="0" y="0"/>
          <a:ext cx="0" cy="0"/>
          <a:chOff x="0" y="0"/>
          <a:chExt cx="0" cy="0"/>
        </a:xfrm>
      </p:grpSpPr>
      <p:sp>
        <p:nvSpPr>
          <p:cNvPr id="1575" name="Google Shape;1575;gc96debfe75_1_906"/>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41</a:t>
            </a:fld>
            <a:endParaRPr/>
          </a:p>
        </p:txBody>
      </p:sp>
      <p:sp>
        <p:nvSpPr>
          <p:cNvPr id="1576" name="Google Shape;1576;gc96debfe75_1_906"/>
          <p:cNvSpPr txBox="1">
            <a:spLocks noGrp="1"/>
          </p:cNvSpPr>
          <p:nvPr>
            <p:ph type="title"/>
          </p:nvPr>
        </p:nvSpPr>
        <p:spPr>
          <a:xfrm>
            <a:off x="422239" y="162621"/>
            <a:ext cx="9483600" cy="510000"/>
          </a:xfrm>
          <a:prstGeom prst="rect">
            <a:avLst/>
          </a:prstGeom>
          <a:noFill/>
          <a:ln>
            <a:noFill/>
          </a:ln>
        </p:spPr>
        <p:txBody>
          <a:bodyPr spcFirstLastPara="1" vert="horz" wrap="square" lIns="121900" tIns="60933" rIns="121900" bIns="60933" rtlCol="0" anchor="ctr" anchorCtr="0">
            <a:noAutofit/>
          </a:bodyPr>
          <a:lstStyle/>
          <a:p>
            <a:r>
              <a:rPr lang="en"/>
              <a:t>Console Output</a:t>
            </a:r>
            <a:endParaRPr/>
          </a:p>
        </p:txBody>
      </p:sp>
      <p:pic>
        <p:nvPicPr>
          <p:cNvPr id="1577" name="Google Shape;1577;gc96debfe75_1_906"/>
          <p:cNvPicPr preferRelativeResize="0"/>
          <p:nvPr/>
        </p:nvPicPr>
        <p:blipFill rotWithShape="1">
          <a:blip r:embed="rId3">
            <a:alphaModFix/>
          </a:blip>
          <a:srcRect/>
          <a:stretch/>
        </p:blipFill>
        <p:spPr>
          <a:xfrm>
            <a:off x="285767" y="1388050"/>
            <a:ext cx="11620500" cy="4711700"/>
          </a:xfrm>
          <a:prstGeom prst="rect">
            <a:avLst/>
          </a:prstGeom>
          <a:noFill/>
          <a:ln w="19050" cap="flat" cmpd="sng">
            <a:solidFill>
              <a:srgbClr val="999999"/>
            </a:solidFill>
            <a:prstDash val="solid"/>
            <a:round/>
            <a:headEnd type="none" w="sm" len="sm"/>
            <a:tailEnd type="none" w="sm" len="sm"/>
          </a:ln>
        </p:spPr>
      </p:pic>
    </p:spTree>
    <p:extLst>
      <p:ext uri="{BB962C8B-B14F-4D97-AF65-F5344CB8AC3E}">
        <p14:creationId xmlns:p14="http://schemas.microsoft.com/office/powerpoint/2010/main" val="6304099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81"/>
        <p:cNvGrpSpPr/>
        <p:nvPr/>
      </p:nvGrpSpPr>
      <p:grpSpPr>
        <a:xfrm>
          <a:off x="0" y="0"/>
          <a:ext cx="0" cy="0"/>
          <a:chOff x="0" y="0"/>
          <a:chExt cx="0" cy="0"/>
        </a:xfrm>
      </p:grpSpPr>
      <p:sp>
        <p:nvSpPr>
          <p:cNvPr id="1582" name="Google Shape;1582;gc96debfe75_1_912"/>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42</a:t>
            </a:fld>
            <a:endParaRPr/>
          </a:p>
        </p:txBody>
      </p:sp>
      <p:sp>
        <p:nvSpPr>
          <p:cNvPr id="1583" name="Google Shape;1583;gc96debfe75_1_912"/>
          <p:cNvSpPr txBox="1">
            <a:spLocks noGrp="1"/>
          </p:cNvSpPr>
          <p:nvPr>
            <p:ph type="title"/>
          </p:nvPr>
        </p:nvSpPr>
        <p:spPr>
          <a:xfrm>
            <a:off x="422239" y="162621"/>
            <a:ext cx="9483600" cy="510000"/>
          </a:xfrm>
          <a:prstGeom prst="rect">
            <a:avLst/>
          </a:prstGeom>
          <a:noFill/>
          <a:ln>
            <a:noFill/>
          </a:ln>
        </p:spPr>
        <p:txBody>
          <a:bodyPr spcFirstLastPara="1" vert="horz" wrap="square" lIns="121900" tIns="60933" rIns="121900" bIns="60933" rtlCol="0" anchor="ctr" anchorCtr="0">
            <a:noAutofit/>
          </a:bodyPr>
          <a:lstStyle/>
          <a:p>
            <a:r>
              <a:rPr lang="en"/>
              <a:t>Check Log Files </a:t>
            </a:r>
            <a:endParaRPr/>
          </a:p>
        </p:txBody>
      </p:sp>
      <p:pic>
        <p:nvPicPr>
          <p:cNvPr id="1584" name="Google Shape;1584;gc96debfe75_1_912"/>
          <p:cNvPicPr preferRelativeResize="0"/>
          <p:nvPr/>
        </p:nvPicPr>
        <p:blipFill rotWithShape="1">
          <a:blip r:embed="rId3">
            <a:alphaModFix/>
          </a:blip>
          <a:srcRect/>
          <a:stretch/>
        </p:blipFill>
        <p:spPr>
          <a:xfrm>
            <a:off x="202534" y="1521832"/>
            <a:ext cx="11786932" cy="3934717"/>
          </a:xfrm>
          <a:prstGeom prst="rect">
            <a:avLst/>
          </a:prstGeom>
          <a:noFill/>
          <a:ln w="19050" cap="flat" cmpd="sng">
            <a:solidFill>
              <a:srgbClr val="999999"/>
            </a:solidFill>
            <a:prstDash val="solid"/>
            <a:round/>
            <a:headEnd type="none" w="sm" len="sm"/>
            <a:tailEnd type="none" w="sm" len="sm"/>
          </a:ln>
        </p:spPr>
      </p:pic>
    </p:spTree>
    <p:extLst>
      <p:ext uri="{BB962C8B-B14F-4D97-AF65-F5344CB8AC3E}">
        <p14:creationId xmlns:p14="http://schemas.microsoft.com/office/powerpoint/2010/main" val="317454978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588"/>
        <p:cNvGrpSpPr/>
        <p:nvPr/>
      </p:nvGrpSpPr>
      <p:grpSpPr>
        <a:xfrm>
          <a:off x="0" y="0"/>
          <a:ext cx="0" cy="0"/>
          <a:chOff x="0" y="0"/>
          <a:chExt cx="0" cy="0"/>
        </a:xfrm>
      </p:grpSpPr>
      <p:sp>
        <p:nvSpPr>
          <p:cNvPr id="1589" name="Google Shape;1589;gc96debfe75_1_918"/>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43</a:t>
            </a:fld>
            <a:endParaRPr/>
          </a:p>
        </p:txBody>
      </p:sp>
      <p:sp>
        <p:nvSpPr>
          <p:cNvPr id="1590" name="Google Shape;1590;gc96debfe75_1_918"/>
          <p:cNvSpPr txBox="1">
            <a:spLocks noGrp="1"/>
          </p:cNvSpPr>
          <p:nvPr>
            <p:ph type="title"/>
          </p:nvPr>
        </p:nvSpPr>
        <p:spPr>
          <a:xfrm>
            <a:off x="422239" y="162621"/>
            <a:ext cx="9483600" cy="510000"/>
          </a:xfrm>
          <a:prstGeom prst="rect">
            <a:avLst/>
          </a:prstGeom>
          <a:noFill/>
          <a:ln>
            <a:noFill/>
          </a:ln>
        </p:spPr>
        <p:txBody>
          <a:bodyPr spcFirstLastPara="1" vert="horz" wrap="square" lIns="121900" tIns="60933" rIns="121900" bIns="60933" rtlCol="0" anchor="ctr" anchorCtr="0">
            <a:noAutofit/>
          </a:bodyPr>
          <a:lstStyle/>
          <a:p>
            <a:r>
              <a:rPr lang="en"/>
              <a:t>Custom Workspace</a:t>
            </a:r>
            <a:endParaRPr/>
          </a:p>
        </p:txBody>
      </p:sp>
      <p:pic>
        <p:nvPicPr>
          <p:cNvPr id="1591" name="Google Shape;1591;gc96debfe75_1_918"/>
          <p:cNvPicPr preferRelativeResize="0"/>
          <p:nvPr/>
        </p:nvPicPr>
        <p:blipFill>
          <a:blip r:embed="rId3">
            <a:alphaModFix/>
          </a:blip>
          <a:stretch>
            <a:fillRect/>
          </a:stretch>
        </p:blipFill>
        <p:spPr>
          <a:xfrm>
            <a:off x="847534" y="1050767"/>
            <a:ext cx="10496933" cy="5571733"/>
          </a:xfrm>
          <a:prstGeom prst="rect">
            <a:avLst/>
          </a:prstGeom>
          <a:noFill/>
          <a:ln>
            <a:noFill/>
          </a:ln>
        </p:spPr>
      </p:pic>
    </p:spTree>
    <p:extLst>
      <p:ext uri="{BB962C8B-B14F-4D97-AF65-F5344CB8AC3E}">
        <p14:creationId xmlns:p14="http://schemas.microsoft.com/office/powerpoint/2010/main" val="72677165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595"/>
        <p:cNvGrpSpPr/>
        <p:nvPr/>
      </p:nvGrpSpPr>
      <p:grpSpPr>
        <a:xfrm>
          <a:off x="0" y="0"/>
          <a:ext cx="0" cy="0"/>
          <a:chOff x="0" y="0"/>
          <a:chExt cx="0" cy="0"/>
        </a:xfrm>
      </p:grpSpPr>
      <p:sp>
        <p:nvSpPr>
          <p:cNvPr id="1596" name="Google Shape;1596;gc96debfe75_1_925"/>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44</a:t>
            </a:fld>
            <a:endParaRPr/>
          </a:p>
        </p:txBody>
      </p:sp>
      <p:sp>
        <p:nvSpPr>
          <p:cNvPr id="1597" name="Google Shape;1597;gc96debfe75_1_925"/>
          <p:cNvSpPr txBox="1">
            <a:spLocks noGrp="1"/>
          </p:cNvSpPr>
          <p:nvPr>
            <p:ph type="title"/>
          </p:nvPr>
        </p:nvSpPr>
        <p:spPr>
          <a:xfrm>
            <a:off x="422239" y="162621"/>
            <a:ext cx="9483600" cy="510000"/>
          </a:xfrm>
          <a:prstGeom prst="rect">
            <a:avLst/>
          </a:prstGeom>
          <a:noFill/>
          <a:ln>
            <a:noFill/>
          </a:ln>
        </p:spPr>
        <p:txBody>
          <a:bodyPr spcFirstLastPara="1" vert="horz" wrap="square" lIns="121900" tIns="60933" rIns="121900" bIns="60933" rtlCol="0" anchor="ctr" anchorCtr="0">
            <a:noAutofit/>
          </a:bodyPr>
          <a:lstStyle/>
          <a:p>
            <a:r>
              <a:rPr lang="en"/>
              <a:t>Custom Workspace: Console Output</a:t>
            </a:r>
            <a:endParaRPr/>
          </a:p>
        </p:txBody>
      </p:sp>
      <p:pic>
        <p:nvPicPr>
          <p:cNvPr id="1598" name="Google Shape;1598;gc96debfe75_1_925"/>
          <p:cNvPicPr preferRelativeResize="0"/>
          <p:nvPr/>
        </p:nvPicPr>
        <p:blipFill>
          <a:blip r:embed="rId3">
            <a:alphaModFix/>
          </a:blip>
          <a:stretch>
            <a:fillRect/>
          </a:stretch>
        </p:blipFill>
        <p:spPr>
          <a:xfrm>
            <a:off x="337584" y="1079055"/>
            <a:ext cx="11516821" cy="5277328"/>
          </a:xfrm>
          <a:prstGeom prst="rect">
            <a:avLst/>
          </a:prstGeom>
          <a:noFill/>
          <a:ln>
            <a:noFill/>
          </a:ln>
        </p:spPr>
      </p:pic>
    </p:spTree>
    <p:extLst>
      <p:ext uri="{BB962C8B-B14F-4D97-AF65-F5344CB8AC3E}">
        <p14:creationId xmlns:p14="http://schemas.microsoft.com/office/powerpoint/2010/main" val="343142727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23"/>
        <p:cNvGrpSpPr/>
        <p:nvPr/>
      </p:nvGrpSpPr>
      <p:grpSpPr>
        <a:xfrm>
          <a:off x="0" y="0"/>
          <a:ext cx="0" cy="0"/>
          <a:chOff x="0" y="0"/>
          <a:chExt cx="0" cy="0"/>
        </a:xfrm>
      </p:grpSpPr>
      <p:sp>
        <p:nvSpPr>
          <p:cNvPr id="1624" name="Google Shape;1624;gc96debfe75_1_950"/>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45</a:t>
            </a:fld>
            <a:endParaRPr/>
          </a:p>
        </p:txBody>
      </p:sp>
      <p:sp>
        <p:nvSpPr>
          <p:cNvPr id="1625" name="Google Shape;1625;gc96debfe75_1_950"/>
          <p:cNvSpPr txBox="1">
            <a:spLocks noGrp="1"/>
          </p:cNvSpPr>
          <p:nvPr>
            <p:ph type="title"/>
          </p:nvPr>
        </p:nvSpPr>
        <p:spPr>
          <a:xfrm>
            <a:off x="422239" y="162621"/>
            <a:ext cx="9483600" cy="510000"/>
          </a:xfrm>
          <a:prstGeom prst="rect">
            <a:avLst/>
          </a:prstGeom>
          <a:noFill/>
          <a:ln>
            <a:noFill/>
          </a:ln>
        </p:spPr>
        <p:txBody>
          <a:bodyPr spcFirstLastPara="1" vert="horz" wrap="square" lIns="121900" tIns="60933" rIns="121900" bIns="60933" rtlCol="0" anchor="ctr" anchorCtr="0">
            <a:noAutofit/>
          </a:bodyPr>
          <a:lstStyle/>
          <a:p>
            <a:r>
              <a:rPr lang="en"/>
              <a:t>Build Jenkins Job Remotely</a:t>
            </a:r>
            <a:endParaRPr/>
          </a:p>
        </p:txBody>
      </p:sp>
      <p:pic>
        <p:nvPicPr>
          <p:cNvPr id="1626" name="Google Shape;1626;gc96debfe75_1_950"/>
          <p:cNvPicPr preferRelativeResize="0"/>
          <p:nvPr/>
        </p:nvPicPr>
        <p:blipFill>
          <a:blip r:embed="rId3">
            <a:alphaModFix/>
          </a:blip>
          <a:stretch>
            <a:fillRect/>
          </a:stretch>
        </p:blipFill>
        <p:spPr>
          <a:xfrm>
            <a:off x="835418" y="993399"/>
            <a:ext cx="10521167" cy="5633367"/>
          </a:xfrm>
          <a:prstGeom prst="rect">
            <a:avLst/>
          </a:prstGeom>
          <a:noFill/>
          <a:ln>
            <a:noFill/>
          </a:ln>
        </p:spPr>
      </p:pic>
    </p:spTree>
    <p:extLst>
      <p:ext uri="{BB962C8B-B14F-4D97-AF65-F5344CB8AC3E}">
        <p14:creationId xmlns:p14="http://schemas.microsoft.com/office/powerpoint/2010/main" val="157964105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630"/>
        <p:cNvGrpSpPr/>
        <p:nvPr/>
      </p:nvGrpSpPr>
      <p:grpSpPr>
        <a:xfrm>
          <a:off x="0" y="0"/>
          <a:ext cx="0" cy="0"/>
          <a:chOff x="0" y="0"/>
          <a:chExt cx="0" cy="0"/>
        </a:xfrm>
      </p:grpSpPr>
      <p:sp>
        <p:nvSpPr>
          <p:cNvPr id="1631" name="Google Shape;1631;gc96debfe75_1_957"/>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46</a:t>
            </a:fld>
            <a:endParaRPr/>
          </a:p>
        </p:txBody>
      </p:sp>
      <p:sp>
        <p:nvSpPr>
          <p:cNvPr id="1632" name="Google Shape;1632;gc96debfe75_1_957"/>
          <p:cNvSpPr txBox="1">
            <a:spLocks noGrp="1"/>
          </p:cNvSpPr>
          <p:nvPr>
            <p:ph type="title"/>
          </p:nvPr>
        </p:nvSpPr>
        <p:spPr>
          <a:xfrm>
            <a:off x="422239" y="162621"/>
            <a:ext cx="9483600" cy="510000"/>
          </a:xfrm>
          <a:prstGeom prst="rect">
            <a:avLst/>
          </a:prstGeom>
          <a:noFill/>
          <a:ln>
            <a:noFill/>
          </a:ln>
        </p:spPr>
        <p:txBody>
          <a:bodyPr spcFirstLastPara="1" vert="horz" wrap="square" lIns="121900" tIns="60933" rIns="121900" bIns="60933" rtlCol="0" anchor="ctr" anchorCtr="0">
            <a:noAutofit/>
          </a:bodyPr>
          <a:lstStyle/>
          <a:p>
            <a:r>
              <a:rPr lang="en" dirty="0"/>
              <a:t>Trigger Build Job by </a:t>
            </a:r>
            <a:r>
              <a:rPr lang="en" dirty="0" smtClean="0"/>
              <a:t>URL</a:t>
            </a:r>
            <a:endParaRPr dirty="0"/>
          </a:p>
        </p:txBody>
      </p:sp>
      <p:pic>
        <p:nvPicPr>
          <p:cNvPr id="1633" name="Google Shape;1633;gc96debfe75_1_957"/>
          <p:cNvPicPr preferRelativeResize="0"/>
          <p:nvPr/>
        </p:nvPicPr>
        <p:blipFill>
          <a:blip r:embed="rId3">
            <a:alphaModFix/>
          </a:blip>
          <a:stretch>
            <a:fillRect/>
          </a:stretch>
        </p:blipFill>
        <p:spPr>
          <a:xfrm>
            <a:off x="840333" y="1079022"/>
            <a:ext cx="10564523" cy="5277329"/>
          </a:xfrm>
          <a:prstGeom prst="rect">
            <a:avLst/>
          </a:prstGeom>
          <a:noFill/>
          <a:ln>
            <a:noFill/>
          </a:ln>
        </p:spPr>
      </p:pic>
    </p:spTree>
    <p:extLst>
      <p:ext uri="{BB962C8B-B14F-4D97-AF65-F5344CB8AC3E}">
        <p14:creationId xmlns:p14="http://schemas.microsoft.com/office/powerpoint/2010/main" val="16235967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637"/>
        <p:cNvGrpSpPr/>
        <p:nvPr/>
      </p:nvGrpSpPr>
      <p:grpSpPr>
        <a:xfrm>
          <a:off x="0" y="0"/>
          <a:ext cx="0" cy="0"/>
          <a:chOff x="0" y="0"/>
          <a:chExt cx="0" cy="0"/>
        </a:xfrm>
      </p:grpSpPr>
      <p:sp>
        <p:nvSpPr>
          <p:cNvPr id="1638" name="Google Shape;1638;gc96debfe75_1_966"/>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47</a:t>
            </a:fld>
            <a:endParaRPr/>
          </a:p>
        </p:txBody>
      </p:sp>
      <p:sp>
        <p:nvSpPr>
          <p:cNvPr id="1639" name="Google Shape;1639;gc96debfe75_1_966"/>
          <p:cNvSpPr txBox="1">
            <a:spLocks noGrp="1"/>
          </p:cNvSpPr>
          <p:nvPr>
            <p:ph type="title"/>
          </p:nvPr>
        </p:nvSpPr>
        <p:spPr>
          <a:xfrm>
            <a:off x="422239" y="162621"/>
            <a:ext cx="9483600" cy="510000"/>
          </a:xfrm>
          <a:prstGeom prst="rect">
            <a:avLst/>
          </a:prstGeom>
          <a:noFill/>
          <a:ln>
            <a:noFill/>
          </a:ln>
        </p:spPr>
        <p:txBody>
          <a:bodyPr spcFirstLastPara="1" vert="horz" wrap="square" lIns="121900" tIns="60933" rIns="121900" bIns="60933" rtlCol="0" anchor="ctr" anchorCtr="0">
            <a:noAutofit/>
          </a:bodyPr>
          <a:lstStyle/>
          <a:p>
            <a:r>
              <a:rPr lang="en" dirty="0"/>
              <a:t>Build by Remote Host – Check Console Output</a:t>
            </a:r>
            <a:endParaRPr dirty="0"/>
          </a:p>
        </p:txBody>
      </p:sp>
      <p:pic>
        <p:nvPicPr>
          <p:cNvPr id="1640" name="Google Shape;1640;gc96debfe75_1_966"/>
          <p:cNvPicPr preferRelativeResize="0"/>
          <p:nvPr/>
        </p:nvPicPr>
        <p:blipFill>
          <a:blip r:embed="rId3">
            <a:alphaModFix/>
          </a:blip>
          <a:stretch>
            <a:fillRect/>
          </a:stretch>
        </p:blipFill>
        <p:spPr>
          <a:xfrm>
            <a:off x="223267" y="1173267"/>
            <a:ext cx="11745467" cy="5548300"/>
          </a:xfrm>
          <a:prstGeom prst="rect">
            <a:avLst/>
          </a:prstGeom>
          <a:noFill/>
          <a:ln>
            <a:noFill/>
          </a:ln>
        </p:spPr>
      </p:pic>
    </p:spTree>
    <p:extLst>
      <p:ext uri="{BB962C8B-B14F-4D97-AF65-F5344CB8AC3E}">
        <p14:creationId xmlns:p14="http://schemas.microsoft.com/office/powerpoint/2010/main" val="212414484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644"/>
        <p:cNvGrpSpPr/>
        <p:nvPr/>
      </p:nvGrpSpPr>
      <p:grpSpPr>
        <a:xfrm>
          <a:off x="0" y="0"/>
          <a:ext cx="0" cy="0"/>
          <a:chOff x="0" y="0"/>
          <a:chExt cx="0" cy="0"/>
        </a:xfrm>
      </p:grpSpPr>
      <p:sp>
        <p:nvSpPr>
          <p:cNvPr id="1645" name="Google Shape;1645;gc96debfe75_1_975"/>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48</a:t>
            </a:fld>
            <a:endParaRPr/>
          </a:p>
        </p:txBody>
      </p:sp>
      <p:sp>
        <p:nvSpPr>
          <p:cNvPr id="1646" name="Google Shape;1646;gc96debfe75_1_975"/>
          <p:cNvSpPr txBox="1">
            <a:spLocks noGrp="1"/>
          </p:cNvSpPr>
          <p:nvPr>
            <p:ph type="body" idx="1"/>
          </p:nvPr>
        </p:nvSpPr>
        <p:spPr>
          <a:xfrm>
            <a:off x="2358133" y="1399600"/>
            <a:ext cx="7020800" cy="3861200"/>
          </a:xfrm>
          <a:prstGeom prst="rect">
            <a:avLst/>
          </a:prstGeom>
          <a:noFill/>
          <a:ln w="19050" cap="flat" cmpd="sng">
            <a:solidFill>
              <a:srgbClr val="999999"/>
            </a:solidFill>
            <a:prstDash val="solid"/>
            <a:round/>
            <a:headEnd type="none" w="sm" len="sm"/>
            <a:tailEnd type="none" w="sm" len="sm"/>
          </a:ln>
        </p:spPr>
        <p:txBody>
          <a:bodyPr spcFirstLastPara="1" vert="horz" wrap="square" lIns="121900" tIns="60933" rIns="121900" bIns="60933" rtlCol="0" anchor="t" anchorCtr="0">
            <a:noAutofit/>
          </a:bodyPr>
          <a:lstStyle/>
          <a:p>
            <a:pPr indent="0" algn="l"/>
            <a:endParaRPr>
              <a:latin typeface="Arial"/>
              <a:ea typeface="Arial"/>
              <a:cs typeface="Arial"/>
              <a:sym typeface="Arial"/>
            </a:endParaRPr>
          </a:p>
          <a:p>
            <a:pPr marL="685783" indent="-380990" algn="l">
              <a:buChar char="●"/>
            </a:pPr>
            <a:r>
              <a:rPr lang="en">
                <a:latin typeface="Arial"/>
                <a:ea typeface="Arial"/>
                <a:cs typeface="Arial"/>
                <a:sym typeface="Arial"/>
              </a:rPr>
              <a:t>Create 3 Jobs:</a:t>
            </a:r>
            <a:endParaRPr>
              <a:latin typeface="Arial"/>
              <a:ea typeface="Arial"/>
              <a:cs typeface="Arial"/>
              <a:sym typeface="Arial"/>
            </a:endParaRPr>
          </a:p>
          <a:p>
            <a:pPr marL="1295368" lvl="1" indent="-380990">
              <a:buChar char="○"/>
            </a:pPr>
            <a:r>
              <a:rPr lang="en">
                <a:latin typeface="Arial"/>
                <a:ea typeface="Arial"/>
                <a:cs typeface="Arial"/>
                <a:sym typeface="Arial"/>
              </a:rPr>
              <a:t>Job1: CPU INFORMATION</a:t>
            </a:r>
            <a:endParaRPr>
              <a:latin typeface="Arial"/>
              <a:ea typeface="Arial"/>
              <a:cs typeface="Arial"/>
              <a:sym typeface="Arial"/>
            </a:endParaRPr>
          </a:p>
          <a:p>
            <a:pPr marL="1295368" lvl="1" indent="-380990">
              <a:buChar char="○"/>
            </a:pPr>
            <a:r>
              <a:rPr lang="en">
                <a:latin typeface="Arial"/>
                <a:ea typeface="Arial"/>
                <a:cs typeface="Arial"/>
                <a:sym typeface="Arial"/>
              </a:rPr>
              <a:t>Job2: RAM INFORMATION</a:t>
            </a:r>
            <a:endParaRPr>
              <a:latin typeface="Arial"/>
              <a:ea typeface="Arial"/>
              <a:cs typeface="Arial"/>
              <a:sym typeface="Arial"/>
            </a:endParaRPr>
          </a:p>
          <a:p>
            <a:pPr marL="1295368" lvl="1" indent="-380990">
              <a:buChar char="○"/>
            </a:pPr>
            <a:r>
              <a:rPr lang="en">
                <a:latin typeface="Arial"/>
                <a:ea typeface="Arial"/>
                <a:cs typeface="Arial"/>
                <a:sym typeface="Arial"/>
              </a:rPr>
              <a:t>Job3: DISK INFORMATION</a:t>
            </a:r>
            <a:endParaRPr>
              <a:latin typeface="Arial"/>
              <a:ea typeface="Arial"/>
              <a:cs typeface="Arial"/>
              <a:sym typeface="Arial"/>
            </a:endParaRPr>
          </a:p>
          <a:p>
            <a:pPr marL="1295368" lvl="1" indent="-228594">
              <a:buNone/>
            </a:pPr>
            <a:endParaRPr>
              <a:latin typeface="Arial"/>
              <a:ea typeface="Arial"/>
              <a:cs typeface="Arial"/>
              <a:sym typeface="Arial"/>
            </a:endParaRPr>
          </a:p>
          <a:p>
            <a:pPr marL="685783" indent="-380990" algn="l">
              <a:buChar char="●"/>
            </a:pPr>
            <a:r>
              <a:rPr lang="en">
                <a:latin typeface="Arial"/>
                <a:ea typeface="Arial"/>
                <a:cs typeface="Arial"/>
                <a:sym typeface="Arial"/>
              </a:rPr>
              <a:t>Job2 will start after Job1 build is successful</a:t>
            </a:r>
            <a:endParaRPr>
              <a:latin typeface="Arial"/>
              <a:ea typeface="Arial"/>
              <a:cs typeface="Arial"/>
              <a:sym typeface="Arial"/>
            </a:endParaRPr>
          </a:p>
          <a:p>
            <a:pPr marL="685783" indent="-380990" algn="l">
              <a:buChar char="●"/>
            </a:pPr>
            <a:r>
              <a:rPr lang="en">
                <a:latin typeface="Arial"/>
                <a:ea typeface="Arial"/>
                <a:cs typeface="Arial"/>
                <a:sym typeface="Arial"/>
              </a:rPr>
              <a:t>Job3 will start after job2 build is successful</a:t>
            </a:r>
            <a:endParaRPr>
              <a:latin typeface="Arial"/>
              <a:ea typeface="Arial"/>
              <a:cs typeface="Arial"/>
              <a:sym typeface="Arial"/>
            </a:endParaRPr>
          </a:p>
          <a:p>
            <a:pPr marL="685783" indent="-228594" algn="l"/>
            <a:endParaRPr/>
          </a:p>
        </p:txBody>
      </p:sp>
      <p:sp>
        <p:nvSpPr>
          <p:cNvPr id="1647" name="Google Shape;1647;gc96debfe75_1_975"/>
          <p:cNvSpPr txBox="1">
            <a:spLocks noGrp="1"/>
          </p:cNvSpPr>
          <p:nvPr>
            <p:ph type="title"/>
          </p:nvPr>
        </p:nvSpPr>
        <p:spPr>
          <a:xfrm>
            <a:off x="422239" y="162621"/>
            <a:ext cx="4981200" cy="510000"/>
          </a:xfrm>
          <a:prstGeom prst="rect">
            <a:avLst/>
          </a:prstGeom>
          <a:noFill/>
          <a:ln>
            <a:noFill/>
          </a:ln>
        </p:spPr>
        <p:txBody>
          <a:bodyPr spcFirstLastPara="1" vert="horz" wrap="square" lIns="121900" tIns="60933" rIns="121900" bIns="60933" rtlCol="0" anchor="ctr" anchorCtr="0">
            <a:noAutofit/>
          </a:bodyPr>
          <a:lstStyle/>
          <a:p>
            <a:r>
              <a:rPr lang="en"/>
              <a:t>Job Chaining in Jenkins</a:t>
            </a:r>
            <a:endParaRPr/>
          </a:p>
        </p:txBody>
      </p:sp>
    </p:spTree>
    <p:extLst>
      <p:ext uri="{BB962C8B-B14F-4D97-AF65-F5344CB8AC3E}">
        <p14:creationId xmlns:p14="http://schemas.microsoft.com/office/powerpoint/2010/main" val="103287631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651"/>
        <p:cNvGrpSpPr/>
        <p:nvPr/>
      </p:nvGrpSpPr>
      <p:grpSpPr>
        <a:xfrm>
          <a:off x="0" y="0"/>
          <a:ext cx="0" cy="0"/>
          <a:chOff x="0" y="0"/>
          <a:chExt cx="0" cy="0"/>
        </a:xfrm>
      </p:grpSpPr>
      <p:sp>
        <p:nvSpPr>
          <p:cNvPr id="1652" name="Google Shape;1652;gc96debfe75_1_981"/>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49</a:t>
            </a:fld>
            <a:endParaRPr/>
          </a:p>
        </p:txBody>
      </p:sp>
      <p:sp>
        <p:nvSpPr>
          <p:cNvPr id="1653" name="Google Shape;1653;gc96debfe75_1_981"/>
          <p:cNvSpPr txBox="1">
            <a:spLocks noGrp="1"/>
          </p:cNvSpPr>
          <p:nvPr>
            <p:ph type="title"/>
          </p:nvPr>
        </p:nvSpPr>
        <p:spPr>
          <a:xfrm>
            <a:off x="422239" y="162621"/>
            <a:ext cx="9483600" cy="510000"/>
          </a:xfrm>
          <a:prstGeom prst="rect">
            <a:avLst/>
          </a:prstGeom>
          <a:noFill/>
          <a:ln>
            <a:noFill/>
          </a:ln>
        </p:spPr>
        <p:txBody>
          <a:bodyPr spcFirstLastPara="1" vert="horz" wrap="square" lIns="121900" tIns="60933" rIns="121900" bIns="60933" rtlCol="0" anchor="ctr" anchorCtr="0">
            <a:noAutofit/>
          </a:bodyPr>
          <a:lstStyle/>
          <a:p>
            <a:r>
              <a:rPr lang="en"/>
              <a:t>Job Chaining in Jenkins – Job1 Configuration</a:t>
            </a:r>
            <a:endParaRPr/>
          </a:p>
        </p:txBody>
      </p:sp>
      <p:pic>
        <p:nvPicPr>
          <p:cNvPr id="1654" name="Google Shape;1654;gc96debfe75_1_981"/>
          <p:cNvPicPr preferRelativeResize="0"/>
          <p:nvPr/>
        </p:nvPicPr>
        <p:blipFill>
          <a:blip r:embed="rId3">
            <a:alphaModFix/>
          </a:blip>
          <a:stretch>
            <a:fillRect/>
          </a:stretch>
        </p:blipFill>
        <p:spPr>
          <a:xfrm>
            <a:off x="1363234" y="951201"/>
            <a:ext cx="9483601" cy="5770367"/>
          </a:xfrm>
          <a:prstGeom prst="rect">
            <a:avLst/>
          </a:prstGeom>
          <a:noFill/>
          <a:ln>
            <a:noFill/>
          </a:ln>
        </p:spPr>
      </p:pic>
    </p:spTree>
    <p:extLst>
      <p:ext uri="{BB962C8B-B14F-4D97-AF65-F5344CB8AC3E}">
        <p14:creationId xmlns:p14="http://schemas.microsoft.com/office/powerpoint/2010/main" val="36601396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9"/>
        <p:cNvGrpSpPr/>
        <p:nvPr/>
      </p:nvGrpSpPr>
      <p:grpSpPr>
        <a:xfrm>
          <a:off x="0" y="0"/>
          <a:ext cx="0" cy="0"/>
          <a:chOff x="0" y="0"/>
          <a:chExt cx="0" cy="0"/>
        </a:xfrm>
      </p:grpSpPr>
      <p:sp>
        <p:nvSpPr>
          <p:cNvPr id="1230" name="Google Shape;1230;gc96debfe75_2_1252"/>
          <p:cNvSpPr txBox="1">
            <a:spLocks noGrp="1"/>
          </p:cNvSpPr>
          <p:nvPr>
            <p:ph type="sldNum" idx="4294967295"/>
          </p:nvPr>
        </p:nvSpPr>
        <p:spPr>
          <a:xfrm>
            <a:off x="8682567" y="6356351"/>
            <a:ext cx="2743200" cy="366000"/>
          </a:xfrm>
          <a:prstGeom prst="rect">
            <a:avLst/>
          </a:prstGeom>
          <a:noFill/>
          <a:ln>
            <a:noFill/>
          </a:ln>
        </p:spPr>
        <p:txBody>
          <a:bodyPr spcFirstLastPara="1" vert="horz" wrap="square" lIns="121900" tIns="60933" rIns="121900" bIns="60933" rtlCol="0" anchor="ctr" anchorCtr="0">
            <a:noAutofit/>
          </a:bodyPr>
          <a:lstStyle/>
          <a:p>
            <a:pPr>
              <a:buSzPts val="900"/>
            </a:pPr>
            <a:fld id="{00000000-1234-1234-1234-123412341234}" type="slidenum">
              <a:rPr lang="en">
                <a:solidFill>
                  <a:srgbClr val="FF0000"/>
                </a:solidFill>
                <a:latin typeface="Proxima Nova"/>
                <a:ea typeface="Proxima Nova"/>
                <a:cs typeface="Proxima Nova"/>
                <a:sym typeface="Proxima Nova"/>
              </a:rPr>
              <a:pPr>
                <a:buSzPts val="900"/>
              </a:pPr>
              <a:t>5</a:t>
            </a:fld>
            <a:endParaRPr>
              <a:solidFill>
                <a:srgbClr val="FF0000"/>
              </a:solidFill>
              <a:latin typeface="Proxima Nova"/>
              <a:ea typeface="Proxima Nova"/>
              <a:cs typeface="Proxima Nova"/>
              <a:sym typeface="Proxima Nova"/>
            </a:endParaRPr>
          </a:p>
        </p:txBody>
      </p:sp>
      <p:sp>
        <p:nvSpPr>
          <p:cNvPr id="1231" name="Google Shape;1231;gc96debfe75_2_1252"/>
          <p:cNvSpPr txBox="1"/>
          <p:nvPr/>
        </p:nvSpPr>
        <p:spPr>
          <a:xfrm>
            <a:off x="514669" y="269900"/>
            <a:ext cx="7363200" cy="537200"/>
          </a:xfrm>
          <a:prstGeom prst="rect">
            <a:avLst/>
          </a:prstGeom>
          <a:noFill/>
          <a:ln>
            <a:noFill/>
          </a:ln>
        </p:spPr>
        <p:txBody>
          <a:bodyPr spcFirstLastPara="1" wrap="square" lIns="121900" tIns="60933" rIns="121900" bIns="60933" anchor="ctr" anchorCtr="0">
            <a:noAutofit/>
          </a:bodyPr>
          <a:lstStyle/>
          <a:p>
            <a:pPr>
              <a:lnSpc>
                <a:spcPct val="80000"/>
              </a:lnSpc>
              <a:buClr>
                <a:schemeClr val="dk1"/>
              </a:buClr>
              <a:buSzPts val="1100"/>
            </a:pPr>
            <a:r>
              <a:rPr lang="en" sz="3387">
                <a:solidFill>
                  <a:schemeClr val="lt1"/>
                </a:solidFill>
                <a:latin typeface="Proxima Nova"/>
                <a:ea typeface="Proxima Nova"/>
                <a:cs typeface="Proxima Nova"/>
                <a:sym typeface="Proxima Nova"/>
              </a:rPr>
              <a:t>Introduction to CI/CD</a:t>
            </a:r>
            <a:endParaRPr sz="3387">
              <a:solidFill>
                <a:schemeClr val="lt1"/>
              </a:solidFill>
              <a:latin typeface="Proxima Nova"/>
              <a:ea typeface="Proxima Nova"/>
              <a:cs typeface="Proxima Nova"/>
              <a:sym typeface="Proxima Nova"/>
            </a:endParaRPr>
          </a:p>
        </p:txBody>
      </p:sp>
      <p:sp>
        <p:nvSpPr>
          <p:cNvPr id="1233" name="Google Shape;1233;gc96debfe75_2_1252"/>
          <p:cNvSpPr txBox="1"/>
          <p:nvPr/>
        </p:nvSpPr>
        <p:spPr>
          <a:xfrm>
            <a:off x="268000" y="1333833"/>
            <a:ext cx="11331600" cy="5241200"/>
          </a:xfrm>
          <a:prstGeom prst="rect">
            <a:avLst/>
          </a:prstGeom>
          <a:noFill/>
          <a:ln>
            <a:noFill/>
          </a:ln>
        </p:spPr>
        <p:txBody>
          <a:bodyPr spcFirstLastPara="1" wrap="square" lIns="121900" tIns="121900" rIns="121900" bIns="121900" anchor="t" anchorCtr="0">
            <a:noAutofit/>
          </a:bodyPr>
          <a:lstStyle/>
          <a:p>
            <a:pPr marL="380990" indent="-380990">
              <a:buClr>
                <a:srgbClr val="000000"/>
              </a:buClr>
              <a:buSzPts val="1800"/>
              <a:buFont typeface="Arial"/>
              <a:buChar char="●"/>
            </a:pPr>
            <a:r>
              <a:rPr lang="en" sz="2400">
                <a:solidFill>
                  <a:srgbClr val="000000"/>
                </a:solidFill>
                <a:latin typeface="Arial"/>
                <a:ea typeface="Arial"/>
                <a:cs typeface="Arial"/>
                <a:sym typeface="Arial"/>
              </a:rPr>
              <a:t>In </a:t>
            </a:r>
            <a:r>
              <a:rPr lang="en" sz="2400">
                <a:solidFill>
                  <a:srgbClr val="0E101A"/>
                </a:solidFill>
              </a:rPr>
              <a:t>software engineering, </a:t>
            </a:r>
            <a:r>
              <a:rPr lang="en" sz="2400" b="1">
                <a:solidFill>
                  <a:srgbClr val="0E101A"/>
                </a:solidFill>
              </a:rPr>
              <a:t>continuous integration</a:t>
            </a:r>
            <a:r>
              <a:rPr lang="en" sz="2400">
                <a:solidFill>
                  <a:srgbClr val="0E101A"/>
                </a:solidFill>
              </a:rPr>
              <a:t> (</a:t>
            </a:r>
            <a:r>
              <a:rPr lang="en" sz="2400" b="1">
                <a:solidFill>
                  <a:srgbClr val="0E101A"/>
                </a:solidFill>
              </a:rPr>
              <a:t>CI</a:t>
            </a:r>
            <a:r>
              <a:rPr lang="en" sz="2400">
                <a:solidFill>
                  <a:srgbClr val="0E101A"/>
                </a:solidFill>
              </a:rPr>
              <a:t>) is defined as a process of integrating all developers' code to a shared repository in a version-control system </a:t>
            </a:r>
            <a:r>
              <a:rPr lang="en" sz="2400">
                <a:solidFill>
                  <a:srgbClr val="0E101A"/>
                </a:solidFil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0"/>
                  </a:ext>
                </a:extLst>
              </a:rPr>
              <a:t>frequently</a:t>
            </a:r>
            <a:r>
              <a:rPr lang="en" sz="2400">
                <a:solidFill>
                  <a:srgbClr val="0E101A"/>
                </a:solidFill>
              </a:rPr>
              <a:t>.  </a:t>
            </a:r>
            <a:endParaRPr sz="2400">
              <a:solidFill>
                <a:srgbClr val="000000"/>
              </a:solidFill>
              <a:latin typeface="Arial"/>
              <a:ea typeface="Arial"/>
              <a:cs typeface="Arial"/>
              <a:sym typeface="Arial"/>
            </a:endParaRPr>
          </a:p>
          <a:p>
            <a:pPr marL="380990" indent="-228594">
              <a:buClr>
                <a:srgbClr val="000000"/>
              </a:buClr>
              <a:buSzPts val="1800"/>
            </a:pPr>
            <a:endParaRPr sz="2400">
              <a:solidFill>
                <a:srgbClr val="000000"/>
              </a:solidFill>
              <a:latin typeface="Arial"/>
              <a:ea typeface="Arial"/>
              <a:cs typeface="Arial"/>
              <a:sym typeface="Arial"/>
            </a:endParaRPr>
          </a:p>
          <a:p>
            <a:pPr marL="380990" indent="-380990">
              <a:buClr>
                <a:srgbClr val="000000"/>
              </a:buClr>
              <a:buSzPts val="1800"/>
              <a:buFont typeface="Arial"/>
              <a:buChar char="●"/>
            </a:pPr>
            <a:r>
              <a:rPr lang="en" sz="2400">
                <a:solidFill>
                  <a:srgbClr val="0E101A"/>
                </a:solidFill>
              </a:rPr>
              <a:t>The term CI was first proposed by Grady Booch in 1991.</a:t>
            </a:r>
            <a:endParaRPr sz="2400"/>
          </a:p>
          <a:p>
            <a:pPr marL="380990" indent="-228594">
              <a:buClr>
                <a:srgbClr val="000000"/>
              </a:buClr>
              <a:buSzPts val="1800"/>
            </a:pPr>
            <a:endParaRPr sz="2400">
              <a:solidFill>
                <a:srgbClr val="000000"/>
              </a:solidFill>
              <a:latin typeface="Arial"/>
              <a:ea typeface="Arial"/>
              <a:cs typeface="Arial"/>
              <a:sym typeface="Arial"/>
            </a:endParaRPr>
          </a:p>
          <a:p>
            <a:pPr marL="380990" indent="-380990">
              <a:buClr>
                <a:srgbClr val="000000"/>
              </a:buClr>
              <a:buSzPts val="1800"/>
              <a:buFont typeface="Arial"/>
              <a:buChar char="●"/>
            </a:pPr>
            <a:r>
              <a:rPr lang="en" sz="2400">
                <a:solidFill>
                  <a:srgbClr val="000000"/>
                </a:solidFill>
                <a:latin typeface="Arial"/>
                <a:ea typeface="Arial"/>
                <a:cs typeface="Arial"/>
                <a:sym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1"/>
                  </a:ext>
                </a:extLst>
              </a:rPr>
              <a:t>CI</a:t>
            </a:r>
            <a:r>
              <a:rPr lang="en" sz="2400">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2"/>
                  </a:ext>
                </a:extLst>
              </a:rPr>
              <a:t> </a:t>
            </a:r>
            <a:r>
              <a:rPr lang="en" sz="2400"/>
              <a:t>is supposed to be used in conjunction with automated build, test, and QA.</a:t>
            </a:r>
            <a:endParaRPr sz="2400"/>
          </a:p>
          <a:p>
            <a:endParaRPr sz="2400"/>
          </a:p>
          <a:p>
            <a:pPr marL="380990" indent="-380990">
              <a:buClr>
                <a:srgbClr val="000000"/>
              </a:buClr>
              <a:buSzPts val="1800"/>
              <a:buFont typeface="Arial"/>
              <a:buChar char="●"/>
            </a:pPr>
            <a:r>
              <a:rPr lang="en" sz="2400">
                <a:solidFill>
                  <a:srgbClr val="0E101A"/>
                </a:solidFill>
              </a:rPr>
              <a:t>A build server compiles the code and reports the results to the developers on a regular basis, or even after each commit.</a:t>
            </a:r>
            <a:endParaRPr sz="2400">
              <a:solidFill>
                <a:srgbClr val="0E101A"/>
              </a:solidFill>
            </a:endParaRPr>
          </a:p>
          <a:p>
            <a:pPr marL="609585"/>
            <a:endParaRPr sz="2400">
              <a:solidFill>
                <a:srgbClr val="0E101A"/>
              </a:solidFill>
            </a:endParaRPr>
          </a:p>
          <a:p>
            <a:pPr marL="380990" indent="-380990">
              <a:buClr>
                <a:srgbClr val="000000"/>
              </a:buClr>
              <a:buSzPts val="1800"/>
              <a:buFont typeface="Arial"/>
              <a:buChar char="●"/>
            </a:pPr>
            <a:r>
              <a:rPr lang="en" sz="2400">
                <a:solidFill>
                  <a:srgbClr val="000000"/>
                </a:solidFill>
                <a:latin typeface="Arial"/>
                <a:ea typeface="Arial"/>
                <a:cs typeface="Arial"/>
                <a:sym typeface="Arial"/>
              </a:rPr>
              <a:t>Test: </a:t>
            </a:r>
            <a:r>
              <a:rPr lang="en" sz="2400"/>
              <a:t>U</a:t>
            </a:r>
            <a:r>
              <a:rPr lang="en" sz="2400">
                <a:solidFill>
                  <a:srgbClr val="000000"/>
                </a:solidFill>
                <a:latin typeface="Arial"/>
                <a:ea typeface="Arial"/>
                <a:cs typeface="Arial"/>
                <a:sym typeface="Arial"/>
              </a:rPr>
              <a:t>nit test in the developer's local environment before committing to the mainline helps avoid one developer's work-in-progress while breaking another developer's copy.</a:t>
            </a:r>
            <a:endParaRPr sz="2400">
              <a:solidFill>
                <a:srgbClr val="000000"/>
              </a:solidFill>
              <a:latin typeface="Arial"/>
              <a:ea typeface="Arial"/>
              <a:cs typeface="Arial"/>
              <a:sym typeface="Arial"/>
            </a:endParaRPr>
          </a:p>
          <a:p>
            <a:pPr marL="609585" indent="-304792">
              <a:buClr>
                <a:schemeClr val="dk1"/>
              </a:buClr>
              <a:buSzPts val="1800"/>
            </a:pPr>
            <a:endParaRPr sz="2400">
              <a:solidFill>
                <a:srgbClr val="000000"/>
              </a:solidFill>
              <a:latin typeface="Proxima Nova"/>
              <a:ea typeface="Proxima Nova"/>
              <a:cs typeface="Proxima Nova"/>
              <a:sym typeface="Proxima Nova"/>
            </a:endParaRPr>
          </a:p>
        </p:txBody>
      </p:sp>
    </p:spTree>
    <p:extLst>
      <p:ext uri="{BB962C8B-B14F-4D97-AF65-F5344CB8AC3E}">
        <p14:creationId xmlns:p14="http://schemas.microsoft.com/office/powerpoint/2010/main" val="16961311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58"/>
        <p:cNvGrpSpPr/>
        <p:nvPr/>
      </p:nvGrpSpPr>
      <p:grpSpPr>
        <a:xfrm>
          <a:off x="0" y="0"/>
          <a:ext cx="0" cy="0"/>
          <a:chOff x="0" y="0"/>
          <a:chExt cx="0" cy="0"/>
        </a:xfrm>
      </p:grpSpPr>
      <p:sp>
        <p:nvSpPr>
          <p:cNvPr id="1659" name="Google Shape;1659;gc96debfe75_1_988"/>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50</a:t>
            </a:fld>
            <a:endParaRPr/>
          </a:p>
        </p:txBody>
      </p:sp>
      <p:sp>
        <p:nvSpPr>
          <p:cNvPr id="1660" name="Google Shape;1660;gc96debfe75_1_988"/>
          <p:cNvSpPr txBox="1">
            <a:spLocks noGrp="1"/>
          </p:cNvSpPr>
          <p:nvPr>
            <p:ph type="title"/>
          </p:nvPr>
        </p:nvSpPr>
        <p:spPr>
          <a:xfrm>
            <a:off x="422239" y="162621"/>
            <a:ext cx="9483600" cy="510000"/>
          </a:xfrm>
          <a:prstGeom prst="rect">
            <a:avLst/>
          </a:prstGeom>
          <a:noFill/>
          <a:ln>
            <a:noFill/>
          </a:ln>
        </p:spPr>
        <p:txBody>
          <a:bodyPr spcFirstLastPara="1" vert="horz" wrap="square" lIns="121900" tIns="60933" rIns="121900" bIns="60933" rtlCol="0" anchor="ctr" anchorCtr="0">
            <a:noAutofit/>
          </a:bodyPr>
          <a:lstStyle/>
          <a:p>
            <a:r>
              <a:rPr lang="en"/>
              <a:t>Job Chaining in Jenkins – Job2 Configuration</a:t>
            </a:r>
            <a:endParaRPr/>
          </a:p>
        </p:txBody>
      </p:sp>
      <p:pic>
        <p:nvPicPr>
          <p:cNvPr id="1661" name="Google Shape;1661;gc96debfe75_1_988"/>
          <p:cNvPicPr preferRelativeResize="0"/>
          <p:nvPr/>
        </p:nvPicPr>
        <p:blipFill>
          <a:blip r:embed="rId3">
            <a:alphaModFix/>
          </a:blip>
          <a:stretch>
            <a:fillRect/>
          </a:stretch>
        </p:blipFill>
        <p:spPr>
          <a:xfrm>
            <a:off x="1439100" y="1079034"/>
            <a:ext cx="9313835" cy="5499033"/>
          </a:xfrm>
          <a:prstGeom prst="rect">
            <a:avLst/>
          </a:prstGeom>
          <a:noFill/>
          <a:ln>
            <a:noFill/>
          </a:ln>
        </p:spPr>
      </p:pic>
    </p:spTree>
    <p:extLst>
      <p:ext uri="{BB962C8B-B14F-4D97-AF65-F5344CB8AC3E}">
        <p14:creationId xmlns:p14="http://schemas.microsoft.com/office/powerpoint/2010/main" val="221385245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665"/>
        <p:cNvGrpSpPr/>
        <p:nvPr/>
      </p:nvGrpSpPr>
      <p:grpSpPr>
        <a:xfrm>
          <a:off x="0" y="0"/>
          <a:ext cx="0" cy="0"/>
          <a:chOff x="0" y="0"/>
          <a:chExt cx="0" cy="0"/>
        </a:xfrm>
      </p:grpSpPr>
      <p:sp>
        <p:nvSpPr>
          <p:cNvPr id="1666" name="Google Shape;1666;gc96debfe75_1_995"/>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51</a:t>
            </a:fld>
            <a:endParaRPr/>
          </a:p>
        </p:txBody>
      </p:sp>
      <p:sp>
        <p:nvSpPr>
          <p:cNvPr id="1667" name="Google Shape;1667;gc96debfe75_1_995"/>
          <p:cNvSpPr txBox="1">
            <a:spLocks noGrp="1"/>
          </p:cNvSpPr>
          <p:nvPr>
            <p:ph type="title"/>
          </p:nvPr>
        </p:nvSpPr>
        <p:spPr>
          <a:xfrm>
            <a:off x="422239" y="162621"/>
            <a:ext cx="9483600" cy="510000"/>
          </a:xfrm>
          <a:prstGeom prst="rect">
            <a:avLst/>
          </a:prstGeom>
          <a:noFill/>
          <a:ln>
            <a:noFill/>
          </a:ln>
        </p:spPr>
        <p:txBody>
          <a:bodyPr spcFirstLastPara="1" vert="horz" wrap="square" lIns="121900" tIns="60933" rIns="121900" bIns="60933" rtlCol="0" anchor="ctr" anchorCtr="0">
            <a:noAutofit/>
          </a:bodyPr>
          <a:lstStyle/>
          <a:p>
            <a:r>
              <a:rPr lang="en"/>
              <a:t>Job Chaining in Jenkins – Job3 Configuration</a:t>
            </a:r>
            <a:endParaRPr/>
          </a:p>
        </p:txBody>
      </p:sp>
      <p:pic>
        <p:nvPicPr>
          <p:cNvPr id="1668" name="Google Shape;1668;gc96debfe75_1_995"/>
          <p:cNvPicPr preferRelativeResize="0"/>
          <p:nvPr/>
        </p:nvPicPr>
        <p:blipFill>
          <a:blip r:embed="rId3">
            <a:alphaModFix/>
          </a:blip>
          <a:stretch>
            <a:fillRect/>
          </a:stretch>
        </p:blipFill>
        <p:spPr>
          <a:xfrm>
            <a:off x="203200" y="1243234"/>
            <a:ext cx="11785603" cy="5113133"/>
          </a:xfrm>
          <a:prstGeom prst="rect">
            <a:avLst/>
          </a:prstGeom>
          <a:noFill/>
          <a:ln>
            <a:noFill/>
          </a:ln>
        </p:spPr>
      </p:pic>
    </p:spTree>
    <p:extLst>
      <p:ext uri="{BB962C8B-B14F-4D97-AF65-F5344CB8AC3E}">
        <p14:creationId xmlns:p14="http://schemas.microsoft.com/office/powerpoint/2010/main" val="247964505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72"/>
        <p:cNvGrpSpPr/>
        <p:nvPr/>
      </p:nvGrpSpPr>
      <p:grpSpPr>
        <a:xfrm>
          <a:off x="0" y="0"/>
          <a:ext cx="0" cy="0"/>
          <a:chOff x="0" y="0"/>
          <a:chExt cx="0" cy="0"/>
        </a:xfrm>
      </p:grpSpPr>
      <p:sp>
        <p:nvSpPr>
          <p:cNvPr id="1673" name="Google Shape;1673;gc96debfe75_1_1002"/>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52</a:t>
            </a:fld>
            <a:endParaRPr/>
          </a:p>
        </p:txBody>
      </p:sp>
      <p:sp>
        <p:nvSpPr>
          <p:cNvPr id="1674" name="Google Shape;1674;gc96debfe75_1_1002"/>
          <p:cNvSpPr txBox="1">
            <a:spLocks noGrp="1"/>
          </p:cNvSpPr>
          <p:nvPr>
            <p:ph type="title"/>
          </p:nvPr>
        </p:nvSpPr>
        <p:spPr>
          <a:xfrm>
            <a:off x="422239" y="162621"/>
            <a:ext cx="9483600" cy="510000"/>
          </a:xfrm>
          <a:prstGeom prst="rect">
            <a:avLst/>
          </a:prstGeom>
          <a:noFill/>
          <a:ln>
            <a:noFill/>
          </a:ln>
        </p:spPr>
        <p:txBody>
          <a:bodyPr spcFirstLastPara="1" vert="horz" wrap="square" lIns="121900" tIns="60933" rIns="121900" bIns="60933" rtlCol="0" anchor="ctr" anchorCtr="0">
            <a:noAutofit/>
          </a:bodyPr>
          <a:lstStyle/>
          <a:p>
            <a:r>
              <a:rPr lang="en"/>
              <a:t>Build Job1 – CPU INFORMATION</a:t>
            </a:r>
            <a:endParaRPr/>
          </a:p>
        </p:txBody>
      </p:sp>
      <p:pic>
        <p:nvPicPr>
          <p:cNvPr id="1675" name="Google Shape;1675;gc96debfe75_1_1002"/>
          <p:cNvPicPr preferRelativeResize="0"/>
          <p:nvPr/>
        </p:nvPicPr>
        <p:blipFill>
          <a:blip r:embed="rId3">
            <a:alphaModFix/>
          </a:blip>
          <a:stretch>
            <a:fillRect/>
          </a:stretch>
        </p:blipFill>
        <p:spPr>
          <a:xfrm>
            <a:off x="594834" y="1190733"/>
            <a:ext cx="11037733" cy="5404832"/>
          </a:xfrm>
          <a:prstGeom prst="rect">
            <a:avLst/>
          </a:prstGeom>
          <a:noFill/>
          <a:ln>
            <a:noFill/>
          </a:ln>
        </p:spPr>
      </p:pic>
    </p:spTree>
    <p:extLst>
      <p:ext uri="{BB962C8B-B14F-4D97-AF65-F5344CB8AC3E}">
        <p14:creationId xmlns:p14="http://schemas.microsoft.com/office/powerpoint/2010/main" val="187121733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79"/>
        <p:cNvGrpSpPr/>
        <p:nvPr/>
      </p:nvGrpSpPr>
      <p:grpSpPr>
        <a:xfrm>
          <a:off x="0" y="0"/>
          <a:ext cx="0" cy="0"/>
          <a:chOff x="0" y="0"/>
          <a:chExt cx="0" cy="0"/>
        </a:xfrm>
      </p:grpSpPr>
      <p:sp>
        <p:nvSpPr>
          <p:cNvPr id="1680" name="Google Shape;1680;gc96debfe75_1_1009"/>
          <p:cNvSpPr txBox="1">
            <a:spLocks noGrp="1"/>
          </p:cNvSpPr>
          <p:nvPr>
            <p:ph type="title"/>
          </p:nvPr>
        </p:nvSpPr>
        <p:spPr>
          <a:xfrm>
            <a:off x="422239" y="162621"/>
            <a:ext cx="5826000" cy="510000"/>
          </a:xfrm>
          <a:prstGeom prst="rect">
            <a:avLst/>
          </a:prstGeom>
          <a:noFill/>
          <a:ln>
            <a:noFill/>
          </a:ln>
        </p:spPr>
        <p:txBody>
          <a:bodyPr spcFirstLastPara="1" vert="horz" wrap="square" lIns="121900" tIns="60933" rIns="121900" bIns="60933" rtlCol="0" anchor="ctr" anchorCtr="0">
            <a:noAutofit/>
          </a:bodyPr>
          <a:lstStyle/>
          <a:p>
            <a:r>
              <a:rPr lang="en"/>
              <a:t>Monitor Job Chaining Builds</a:t>
            </a:r>
            <a:endParaRPr/>
          </a:p>
        </p:txBody>
      </p:sp>
      <p:pic>
        <p:nvPicPr>
          <p:cNvPr id="1681" name="Google Shape;1681;gc96debfe75_1_1009"/>
          <p:cNvPicPr preferRelativeResize="0"/>
          <p:nvPr/>
        </p:nvPicPr>
        <p:blipFill>
          <a:blip r:embed="rId3">
            <a:alphaModFix/>
          </a:blip>
          <a:stretch>
            <a:fillRect/>
          </a:stretch>
        </p:blipFill>
        <p:spPr>
          <a:xfrm>
            <a:off x="203200" y="875822"/>
            <a:ext cx="11442197" cy="5778977"/>
          </a:xfrm>
          <a:prstGeom prst="rect">
            <a:avLst/>
          </a:prstGeom>
          <a:noFill/>
          <a:ln>
            <a:noFill/>
          </a:ln>
        </p:spPr>
      </p:pic>
    </p:spTree>
    <p:extLst>
      <p:ext uri="{BB962C8B-B14F-4D97-AF65-F5344CB8AC3E}">
        <p14:creationId xmlns:p14="http://schemas.microsoft.com/office/powerpoint/2010/main" val="183791877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85"/>
        <p:cNvGrpSpPr/>
        <p:nvPr/>
      </p:nvGrpSpPr>
      <p:grpSpPr>
        <a:xfrm>
          <a:off x="0" y="0"/>
          <a:ext cx="0" cy="0"/>
          <a:chOff x="0" y="0"/>
          <a:chExt cx="0" cy="0"/>
        </a:xfrm>
      </p:grpSpPr>
      <p:sp>
        <p:nvSpPr>
          <p:cNvPr id="1686" name="Google Shape;1686;gc96debfe75_1_1026"/>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54</a:t>
            </a:fld>
            <a:endParaRPr/>
          </a:p>
        </p:txBody>
      </p:sp>
      <p:sp>
        <p:nvSpPr>
          <p:cNvPr id="1687" name="Google Shape;1687;gc96debfe75_1_1026"/>
          <p:cNvSpPr txBox="1">
            <a:spLocks noGrp="1"/>
          </p:cNvSpPr>
          <p:nvPr>
            <p:ph type="title"/>
          </p:nvPr>
        </p:nvSpPr>
        <p:spPr>
          <a:xfrm>
            <a:off x="422239" y="162621"/>
            <a:ext cx="9483600" cy="510000"/>
          </a:xfrm>
          <a:prstGeom prst="rect">
            <a:avLst/>
          </a:prstGeom>
          <a:noFill/>
          <a:ln>
            <a:noFill/>
          </a:ln>
        </p:spPr>
        <p:txBody>
          <a:bodyPr spcFirstLastPara="1" vert="horz" wrap="square" lIns="121900" tIns="60933" rIns="121900" bIns="60933" rtlCol="0" anchor="ctr" anchorCtr="0">
            <a:noAutofit/>
          </a:bodyPr>
          <a:lstStyle/>
          <a:p>
            <a:r>
              <a:rPr lang="en"/>
              <a:t>CPU INFORMATION – Console Output</a:t>
            </a:r>
            <a:endParaRPr/>
          </a:p>
        </p:txBody>
      </p:sp>
      <p:pic>
        <p:nvPicPr>
          <p:cNvPr id="1688" name="Google Shape;1688;gc96debfe75_1_1026"/>
          <p:cNvPicPr preferRelativeResize="0"/>
          <p:nvPr/>
        </p:nvPicPr>
        <p:blipFill>
          <a:blip r:embed="rId3">
            <a:alphaModFix/>
          </a:blip>
          <a:stretch>
            <a:fillRect/>
          </a:stretch>
        </p:blipFill>
        <p:spPr>
          <a:xfrm>
            <a:off x="1014700" y="1173234"/>
            <a:ext cx="10411067" cy="5439833"/>
          </a:xfrm>
          <a:prstGeom prst="rect">
            <a:avLst/>
          </a:prstGeom>
          <a:noFill/>
          <a:ln>
            <a:noFill/>
          </a:ln>
        </p:spPr>
      </p:pic>
    </p:spTree>
    <p:extLst>
      <p:ext uri="{BB962C8B-B14F-4D97-AF65-F5344CB8AC3E}">
        <p14:creationId xmlns:p14="http://schemas.microsoft.com/office/powerpoint/2010/main" val="320310090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692"/>
        <p:cNvGrpSpPr/>
        <p:nvPr/>
      </p:nvGrpSpPr>
      <p:grpSpPr>
        <a:xfrm>
          <a:off x="0" y="0"/>
          <a:ext cx="0" cy="0"/>
          <a:chOff x="0" y="0"/>
          <a:chExt cx="0" cy="0"/>
        </a:xfrm>
      </p:grpSpPr>
      <p:sp>
        <p:nvSpPr>
          <p:cNvPr id="1693" name="Google Shape;1693;gc96debfe75_1_1034"/>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55</a:t>
            </a:fld>
            <a:endParaRPr/>
          </a:p>
        </p:txBody>
      </p:sp>
      <p:sp>
        <p:nvSpPr>
          <p:cNvPr id="1694" name="Google Shape;1694;gc96debfe75_1_1034"/>
          <p:cNvSpPr txBox="1">
            <a:spLocks noGrp="1"/>
          </p:cNvSpPr>
          <p:nvPr>
            <p:ph type="title"/>
          </p:nvPr>
        </p:nvSpPr>
        <p:spPr>
          <a:xfrm>
            <a:off x="422239" y="162621"/>
            <a:ext cx="9483600" cy="510000"/>
          </a:xfrm>
          <a:prstGeom prst="rect">
            <a:avLst/>
          </a:prstGeom>
          <a:noFill/>
          <a:ln>
            <a:noFill/>
          </a:ln>
        </p:spPr>
        <p:txBody>
          <a:bodyPr spcFirstLastPara="1" vert="horz" wrap="square" lIns="121900" tIns="60933" rIns="121900" bIns="60933" rtlCol="0" anchor="ctr" anchorCtr="0">
            <a:noAutofit/>
          </a:bodyPr>
          <a:lstStyle/>
          <a:p>
            <a:r>
              <a:rPr lang="en"/>
              <a:t>RAM INFORMATION – Console Output</a:t>
            </a:r>
            <a:endParaRPr/>
          </a:p>
        </p:txBody>
      </p:sp>
      <p:pic>
        <p:nvPicPr>
          <p:cNvPr id="1695" name="Google Shape;1695;gc96debfe75_1_1034"/>
          <p:cNvPicPr preferRelativeResize="0"/>
          <p:nvPr/>
        </p:nvPicPr>
        <p:blipFill>
          <a:blip r:embed="rId3">
            <a:alphaModFix/>
          </a:blip>
          <a:stretch>
            <a:fillRect/>
          </a:stretch>
        </p:blipFill>
        <p:spPr>
          <a:xfrm>
            <a:off x="203201" y="1172167"/>
            <a:ext cx="11785601" cy="5184199"/>
          </a:xfrm>
          <a:prstGeom prst="rect">
            <a:avLst/>
          </a:prstGeom>
          <a:noFill/>
          <a:ln>
            <a:noFill/>
          </a:ln>
        </p:spPr>
      </p:pic>
    </p:spTree>
    <p:extLst>
      <p:ext uri="{BB962C8B-B14F-4D97-AF65-F5344CB8AC3E}">
        <p14:creationId xmlns:p14="http://schemas.microsoft.com/office/powerpoint/2010/main" val="94019739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sp>
        <p:nvSpPr>
          <p:cNvPr id="1700" name="Google Shape;1700;gc96debfe75_1_1040"/>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56</a:t>
            </a:fld>
            <a:endParaRPr/>
          </a:p>
        </p:txBody>
      </p:sp>
      <p:sp>
        <p:nvSpPr>
          <p:cNvPr id="1701" name="Google Shape;1701;gc96debfe75_1_1040"/>
          <p:cNvSpPr txBox="1">
            <a:spLocks noGrp="1"/>
          </p:cNvSpPr>
          <p:nvPr>
            <p:ph type="title"/>
          </p:nvPr>
        </p:nvSpPr>
        <p:spPr>
          <a:xfrm>
            <a:off x="422239" y="162621"/>
            <a:ext cx="9483600" cy="510000"/>
          </a:xfrm>
          <a:prstGeom prst="rect">
            <a:avLst/>
          </a:prstGeom>
          <a:noFill/>
          <a:ln>
            <a:noFill/>
          </a:ln>
        </p:spPr>
        <p:txBody>
          <a:bodyPr spcFirstLastPara="1" vert="horz" wrap="square" lIns="121900" tIns="60933" rIns="121900" bIns="60933" rtlCol="0" anchor="ctr" anchorCtr="0">
            <a:noAutofit/>
          </a:bodyPr>
          <a:lstStyle/>
          <a:p>
            <a:r>
              <a:rPr lang="en"/>
              <a:t>DISK INFORMATION – Console Output</a:t>
            </a:r>
            <a:endParaRPr/>
          </a:p>
        </p:txBody>
      </p:sp>
      <p:pic>
        <p:nvPicPr>
          <p:cNvPr id="1702" name="Google Shape;1702;gc96debfe75_1_1040"/>
          <p:cNvPicPr preferRelativeResize="0"/>
          <p:nvPr/>
        </p:nvPicPr>
        <p:blipFill>
          <a:blip r:embed="rId3">
            <a:alphaModFix/>
          </a:blip>
          <a:stretch>
            <a:fillRect/>
          </a:stretch>
        </p:blipFill>
        <p:spPr>
          <a:xfrm>
            <a:off x="1014701" y="928334"/>
            <a:ext cx="10059567" cy="5691967"/>
          </a:xfrm>
          <a:prstGeom prst="rect">
            <a:avLst/>
          </a:prstGeom>
          <a:noFill/>
          <a:ln>
            <a:noFill/>
          </a:ln>
        </p:spPr>
      </p:pic>
    </p:spTree>
    <p:extLst>
      <p:ext uri="{BB962C8B-B14F-4D97-AF65-F5344CB8AC3E}">
        <p14:creationId xmlns:p14="http://schemas.microsoft.com/office/powerpoint/2010/main" val="52804527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706"/>
        <p:cNvGrpSpPr/>
        <p:nvPr/>
      </p:nvGrpSpPr>
      <p:grpSpPr>
        <a:xfrm>
          <a:off x="0" y="0"/>
          <a:ext cx="0" cy="0"/>
          <a:chOff x="0" y="0"/>
          <a:chExt cx="0" cy="0"/>
        </a:xfrm>
      </p:grpSpPr>
      <p:sp>
        <p:nvSpPr>
          <p:cNvPr id="1707" name="Google Shape;1707;gc96debfe75_1_1046"/>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57</a:t>
            </a:fld>
            <a:endParaRPr/>
          </a:p>
        </p:txBody>
      </p:sp>
      <p:sp>
        <p:nvSpPr>
          <p:cNvPr id="1708" name="Google Shape;1708;gc96debfe75_1_1046"/>
          <p:cNvSpPr txBox="1">
            <a:spLocks noGrp="1"/>
          </p:cNvSpPr>
          <p:nvPr>
            <p:ph type="title"/>
          </p:nvPr>
        </p:nvSpPr>
        <p:spPr>
          <a:xfrm>
            <a:off x="422239" y="162621"/>
            <a:ext cx="9483600" cy="510000"/>
          </a:xfrm>
          <a:prstGeom prst="rect">
            <a:avLst/>
          </a:prstGeom>
          <a:noFill/>
          <a:ln>
            <a:noFill/>
          </a:ln>
        </p:spPr>
        <p:txBody>
          <a:bodyPr spcFirstLastPara="1" vert="horz" wrap="square" lIns="121900" tIns="60933" rIns="121900" bIns="60933" rtlCol="0" anchor="ctr" anchorCtr="0">
            <a:noAutofit/>
          </a:bodyPr>
          <a:lstStyle/>
          <a:p>
            <a:r>
              <a:rPr lang="en"/>
              <a:t>Email Notification</a:t>
            </a:r>
            <a:endParaRPr/>
          </a:p>
        </p:txBody>
      </p:sp>
      <p:pic>
        <p:nvPicPr>
          <p:cNvPr id="1709" name="Google Shape;1709;gc96debfe75_1_1046"/>
          <p:cNvPicPr preferRelativeResize="0"/>
          <p:nvPr/>
        </p:nvPicPr>
        <p:blipFill>
          <a:blip r:embed="rId3">
            <a:alphaModFix/>
          </a:blip>
          <a:stretch>
            <a:fillRect/>
          </a:stretch>
        </p:blipFill>
        <p:spPr>
          <a:xfrm>
            <a:off x="997201" y="1155767"/>
            <a:ext cx="10182033" cy="5387335"/>
          </a:xfrm>
          <a:prstGeom prst="rect">
            <a:avLst/>
          </a:prstGeom>
          <a:noFill/>
          <a:ln>
            <a:noFill/>
          </a:ln>
        </p:spPr>
      </p:pic>
    </p:spTree>
    <p:extLst>
      <p:ext uri="{BB962C8B-B14F-4D97-AF65-F5344CB8AC3E}">
        <p14:creationId xmlns:p14="http://schemas.microsoft.com/office/powerpoint/2010/main" val="281063616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713"/>
        <p:cNvGrpSpPr/>
        <p:nvPr/>
      </p:nvGrpSpPr>
      <p:grpSpPr>
        <a:xfrm>
          <a:off x="0" y="0"/>
          <a:ext cx="0" cy="0"/>
          <a:chOff x="0" y="0"/>
          <a:chExt cx="0" cy="0"/>
        </a:xfrm>
      </p:grpSpPr>
      <p:sp>
        <p:nvSpPr>
          <p:cNvPr id="1714" name="Google Shape;1714;gc96debfe75_1_1053"/>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58</a:t>
            </a:fld>
            <a:endParaRPr/>
          </a:p>
        </p:txBody>
      </p:sp>
      <p:sp>
        <p:nvSpPr>
          <p:cNvPr id="1715" name="Google Shape;1715;gc96debfe75_1_1053"/>
          <p:cNvSpPr txBox="1">
            <a:spLocks noGrp="1"/>
          </p:cNvSpPr>
          <p:nvPr>
            <p:ph type="title"/>
          </p:nvPr>
        </p:nvSpPr>
        <p:spPr>
          <a:xfrm>
            <a:off x="422239" y="162621"/>
            <a:ext cx="9483600" cy="510000"/>
          </a:xfrm>
          <a:prstGeom prst="rect">
            <a:avLst/>
          </a:prstGeom>
          <a:noFill/>
          <a:ln>
            <a:noFill/>
          </a:ln>
        </p:spPr>
        <p:txBody>
          <a:bodyPr spcFirstLastPara="1" vert="horz" wrap="square" lIns="121900" tIns="60933" rIns="121900" bIns="60933" rtlCol="0" anchor="ctr" anchorCtr="0">
            <a:noAutofit/>
          </a:bodyPr>
          <a:lstStyle/>
          <a:p>
            <a:r>
              <a:rPr lang="en"/>
              <a:t>Jenkins Email Notification Configuration</a:t>
            </a:r>
            <a:endParaRPr/>
          </a:p>
        </p:txBody>
      </p:sp>
      <p:sp>
        <p:nvSpPr>
          <p:cNvPr id="1716" name="Google Shape;1716;gc96debfe75_1_1053"/>
          <p:cNvSpPr txBox="1"/>
          <p:nvPr/>
        </p:nvSpPr>
        <p:spPr>
          <a:xfrm>
            <a:off x="249383" y="1153286"/>
            <a:ext cx="11333200" cy="1600384"/>
          </a:xfrm>
          <a:prstGeom prst="rect">
            <a:avLst/>
          </a:prstGeom>
          <a:noFill/>
          <a:ln>
            <a:noFill/>
          </a:ln>
        </p:spPr>
        <p:txBody>
          <a:bodyPr spcFirstLastPara="1" wrap="square" lIns="121900" tIns="60933" rIns="121900" bIns="60933" anchor="t" anchorCtr="0">
            <a:spAutoFit/>
          </a:bodyPr>
          <a:lstStyle/>
          <a:p>
            <a:pPr marL="609585" indent="-457189">
              <a:buSzPts val="1800"/>
              <a:buChar char="●"/>
            </a:pPr>
            <a:r>
              <a:rPr lang="en" sz="2400">
                <a:solidFill>
                  <a:srgbClr val="000000"/>
                </a:solidFill>
                <a:latin typeface="Arial"/>
                <a:ea typeface="Arial"/>
                <a:cs typeface="Arial"/>
                <a:sym typeface="Arial"/>
              </a:rPr>
              <a:t>If build failed or the build status </a:t>
            </a:r>
            <a:r>
              <a:rPr lang="en" sz="2400">
                <a:solidFill>
                  <a:schemeClr val="dk1"/>
                </a:solidFill>
              </a:rPr>
              <a:t>changed </a:t>
            </a:r>
            <a:r>
              <a:rPr lang="en" sz="2400">
                <a:solidFill>
                  <a:srgbClr val="000000"/>
                </a:solidFill>
                <a:latin typeface="Arial"/>
                <a:ea typeface="Arial"/>
                <a:cs typeface="Arial"/>
                <a:sym typeface="Arial"/>
              </a:rPr>
              <a:t>from failed to success, then Jenkins has a provision to send an email notification to the given recipients. </a:t>
            </a:r>
            <a:endParaRPr sz="2400"/>
          </a:p>
          <a:p>
            <a:endParaRPr sz="2400"/>
          </a:p>
          <a:p>
            <a:pPr marL="609585" indent="-457189">
              <a:buClr>
                <a:srgbClr val="000000"/>
              </a:buClr>
              <a:buSzPts val="1800"/>
              <a:buFont typeface="Arial"/>
              <a:buChar char="●"/>
            </a:pPr>
            <a:r>
              <a:rPr lang="en" sz="2400">
                <a:solidFill>
                  <a:srgbClr val="000000"/>
                </a:solidFill>
                <a:latin typeface="Arial"/>
                <a:ea typeface="Arial"/>
                <a:cs typeface="Arial"/>
                <a:sym typeface="Arial"/>
              </a:rPr>
              <a:t>Install Email Extension Plugin and Mailer Plugin</a:t>
            </a:r>
            <a:endParaRPr sz="2400">
              <a:solidFill>
                <a:srgbClr val="000000"/>
              </a:solidFill>
              <a:latin typeface="Arial"/>
              <a:ea typeface="Arial"/>
              <a:cs typeface="Arial"/>
              <a:sym typeface="Arial"/>
            </a:endParaRPr>
          </a:p>
        </p:txBody>
      </p:sp>
      <p:pic>
        <p:nvPicPr>
          <p:cNvPr id="1717" name="Google Shape;1717;gc96debfe75_1_1053"/>
          <p:cNvPicPr preferRelativeResize="0"/>
          <p:nvPr/>
        </p:nvPicPr>
        <p:blipFill>
          <a:blip r:embed="rId3">
            <a:alphaModFix/>
          </a:blip>
          <a:stretch>
            <a:fillRect/>
          </a:stretch>
        </p:blipFill>
        <p:spPr>
          <a:xfrm>
            <a:off x="203201" y="3428986"/>
            <a:ext cx="11785599" cy="1297329"/>
          </a:xfrm>
          <a:prstGeom prst="rect">
            <a:avLst/>
          </a:prstGeom>
          <a:noFill/>
          <a:ln>
            <a:noFill/>
          </a:ln>
        </p:spPr>
      </p:pic>
    </p:spTree>
    <p:extLst>
      <p:ext uri="{BB962C8B-B14F-4D97-AF65-F5344CB8AC3E}">
        <p14:creationId xmlns:p14="http://schemas.microsoft.com/office/powerpoint/2010/main" val="370792338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721"/>
        <p:cNvGrpSpPr/>
        <p:nvPr/>
      </p:nvGrpSpPr>
      <p:grpSpPr>
        <a:xfrm>
          <a:off x="0" y="0"/>
          <a:ext cx="0" cy="0"/>
          <a:chOff x="0" y="0"/>
          <a:chExt cx="0" cy="0"/>
        </a:xfrm>
      </p:grpSpPr>
      <p:sp>
        <p:nvSpPr>
          <p:cNvPr id="1722" name="Google Shape;1722;gc96debfe75_1_1064"/>
          <p:cNvSpPr txBox="1">
            <a:spLocks noGrp="1"/>
          </p:cNvSpPr>
          <p:nvPr>
            <p:ph type="title"/>
          </p:nvPr>
        </p:nvSpPr>
        <p:spPr>
          <a:xfrm>
            <a:off x="422239" y="162621"/>
            <a:ext cx="9483600" cy="510000"/>
          </a:xfrm>
          <a:prstGeom prst="rect">
            <a:avLst/>
          </a:prstGeom>
          <a:noFill/>
          <a:ln>
            <a:noFill/>
          </a:ln>
        </p:spPr>
        <p:txBody>
          <a:bodyPr spcFirstLastPara="1" vert="horz" wrap="square" lIns="121900" tIns="60933" rIns="121900" bIns="60933" rtlCol="0" anchor="ctr" anchorCtr="0">
            <a:noAutofit/>
          </a:bodyPr>
          <a:lstStyle/>
          <a:p>
            <a:r>
              <a:rPr lang="en"/>
              <a:t>Email Configuration Setup</a:t>
            </a:r>
            <a:endParaRPr/>
          </a:p>
        </p:txBody>
      </p:sp>
      <p:pic>
        <p:nvPicPr>
          <p:cNvPr id="1723" name="Google Shape;1723;gc96debfe75_1_1064"/>
          <p:cNvPicPr preferRelativeResize="0"/>
          <p:nvPr/>
        </p:nvPicPr>
        <p:blipFill>
          <a:blip r:embed="rId3">
            <a:alphaModFix/>
          </a:blip>
          <a:stretch>
            <a:fillRect/>
          </a:stretch>
        </p:blipFill>
        <p:spPr>
          <a:xfrm>
            <a:off x="203201" y="1155755"/>
            <a:ext cx="11785596" cy="5396336"/>
          </a:xfrm>
          <a:prstGeom prst="rect">
            <a:avLst/>
          </a:prstGeom>
          <a:noFill/>
          <a:ln>
            <a:noFill/>
          </a:ln>
        </p:spPr>
      </p:pic>
    </p:spTree>
    <p:extLst>
      <p:ext uri="{BB962C8B-B14F-4D97-AF65-F5344CB8AC3E}">
        <p14:creationId xmlns:p14="http://schemas.microsoft.com/office/powerpoint/2010/main" val="32572597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7"/>
        <p:cNvGrpSpPr/>
        <p:nvPr/>
      </p:nvGrpSpPr>
      <p:grpSpPr>
        <a:xfrm>
          <a:off x="0" y="0"/>
          <a:ext cx="0" cy="0"/>
          <a:chOff x="0" y="0"/>
          <a:chExt cx="0" cy="0"/>
        </a:xfrm>
      </p:grpSpPr>
      <p:sp>
        <p:nvSpPr>
          <p:cNvPr id="1238" name="Google Shape;1238;gc96debfe75_2_1259"/>
          <p:cNvSpPr txBox="1">
            <a:spLocks noGrp="1"/>
          </p:cNvSpPr>
          <p:nvPr>
            <p:ph type="sldNum" idx="4294967295"/>
          </p:nvPr>
        </p:nvSpPr>
        <p:spPr>
          <a:xfrm>
            <a:off x="8682567" y="6356351"/>
            <a:ext cx="2743200" cy="366000"/>
          </a:xfrm>
          <a:prstGeom prst="rect">
            <a:avLst/>
          </a:prstGeom>
          <a:noFill/>
          <a:ln>
            <a:noFill/>
          </a:ln>
        </p:spPr>
        <p:txBody>
          <a:bodyPr spcFirstLastPara="1" vert="horz" wrap="square" lIns="121900" tIns="60933" rIns="121900" bIns="60933" rtlCol="0" anchor="ctr" anchorCtr="0">
            <a:noAutofit/>
          </a:bodyPr>
          <a:lstStyle/>
          <a:p>
            <a:pPr>
              <a:buSzPts val="900"/>
            </a:pPr>
            <a:fld id="{00000000-1234-1234-1234-123412341234}" type="slidenum">
              <a:rPr lang="en">
                <a:solidFill>
                  <a:srgbClr val="FF0000"/>
                </a:solidFill>
                <a:latin typeface="Proxima Nova"/>
                <a:ea typeface="Proxima Nova"/>
                <a:cs typeface="Proxima Nova"/>
                <a:sym typeface="Proxima Nova"/>
              </a:rPr>
              <a:pPr>
                <a:buSzPts val="900"/>
              </a:pPr>
              <a:t>6</a:t>
            </a:fld>
            <a:endParaRPr>
              <a:solidFill>
                <a:srgbClr val="FF0000"/>
              </a:solidFill>
              <a:latin typeface="Proxima Nova"/>
              <a:ea typeface="Proxima Nova"/>
              <a:cs typeface="Proxima Nova"/>
              <a:sym typeface="Proxima Nova"/>
            </a:endParaRPr>
          </a:p>
        </p:txBody>
      </p:sp>
      <p:sp>
        <p:nvSpPr>
          <p:cNvPr id="1239" name="Google Shape;1239;gc96debfe75_2_1259"/>
          <p:cNvSpPr txBox="1"/>
          <p:nvPr/>
        </p:nvSpPr>
        <p:spPr>
          <a:xfrm>
            <a:off x="307367" y="1388533"/>
            <a:ext cx="10911200" cy="5241200"/>
          </a:xfrm>
          <a:prstGeom prst="rect">
            <a:avLst/>
          </a:prstGeom>
          <a:noFill/>
          <a:ln>
            <a:noFill/>
          </a:ln>
        </p:spPr>
        <p:txBody>
          <a:bodyPr spcFirstLastPara="1" wrap="square" lIns="121900" tIns="121900" rIns="121900" bIns="121900" anchor="t" anchorCtr="0">
            <a:noAutofit/>
          </a:bodyPr>
          <a:lstStyle/>
          <a:p>
            <a:pPr marL="380990" indent="-380990">
              <a:buClr>
                <a:srgbClr val="000000"/>
              </a:buClr>
              <a:buSzPts val="1800"/>
              <a:buFont typeface="Arial"/>
              <a:buChar char="●"/>
            </a:pPr>
            <a:r>
              <a:rPr lang="en" sz="2400">
                <a:solidFill>
                  <a:srgbClr val="0E101A"/>
                </a:solidFill>
              </a:rPr>
              <a:t>Along with running the unit and integration checks, you can check the quality of your code and profile performance and format the documentation from the source code, thereby facilitating QA processes. </a:t>
            </a:r>
            <a:endParaRPr sz="2400">
              <a:solidFill>
                <a:srgbClr val="0E101A"/>
              </a:solidFill>
            </a:endParaRPr>
          </a:p>
          <a:p>
            <a:pPr marL="609585"/>
            <a:endParaRPr sz="2400"/>
          </a:p>
          <a:p>
            <a:pPr marL="380990" indent="-380990">
              <a:buClr>
                <a:srgbClr val="000000"/>
              </a:buClr>
              <a:buSzPts val="1800"/>
              <a:buFont typeface="Arial"/>
              <a:buChar char="●"/>
            </a:pPr>
            <a:r>
              <a:rPr lang="en" sz="2400">
                <a:solidFill>
                  <a:srgbClr val="0E101A"/>
                </a:solidFill>
              </a:rPr>
              <a:t>This quality check application mainly aims to enhance software quality and reduce delivery time continuously</a:t>
            </a:r>
            <a:r>
              <a:rPr lang="en" sz="1467">
                <a:solidFill>
                  <a:srgbClr val="0E101A"/>
                </a:solidFill>
              </a:rPr>
              <a:t>.</a:t>
            </a:r>
            <a:endParaRPr sz="1467">
              <a:solidFill>
                <a:srgbClr val="0E101A"/>
              </a:solidFill>
            </a:endParaRPr>
          </a:p>
          <a:p>
            <a:pPr marL="609585"/>
            <a:endParaRPr sz="2400">
              <a:solidFill>
                <a:srgbClr val="000000"/>
              </a:solidFill>
              <a:latin typeface="Arial"/>
              <a:ea typeface="Arial"/>
              <a:cs typeface="Arial"/>
              <a:sym typeface="Arial"/>
            </a:endParaRPr>
          </a:p>
          <a:p>
            <a:pPr marL="380990" indent="-380990">
              <a:buClr>
                <a:srgbClr val="000000"/>
              </a:buClr>
              <a:buSzPts val="1800"/>
              <a:buFont typeface="Arial"/>
              <a:buChar char="●"/>
            </a:pPr>
            <a:r>
              <a:rPr lang="en" sz="2400">
                <a:solidFill>
                  <a:srgbClr val="000000"/>
                </a:solidFill>
                <a:latin typeface="Arial"/>
                <a:ea typeface="Arial"/>
                <a:cs typeface="Arial"/>
                <a:sym typeface="Arial"/>
              </a:rPr>
              <a:t>CI is connected closely with continuous delivery or continuous deployment, which is also called the CI/CD pipeline. </a:t>
            </a:r>
            <a:endParaRPr sz="2400">
              <a:solidFill>
                <a:srgbClr val="000000"/>
              </a:solidFill>
              <a:latin typeface="Arial"/>
              <a:ea typeface="Arial"/>
              <a:cs typeface="Arial"/>
              <a:sym typeface="Arial"/>
            </a:endParaRPr>
          </a:p>
          <a:p>
            <a:pPr marL="380990" indent="-228594">
              <a:buClr>
                <a:srgbClr val="000000"/>
              </a:buClr>
              <a:buSzPts val="1800"/>
            </a:pPr>
            <a:endParaRPr sz="2400">
              <a:solidFill>
                <a:srgbClr val="000000"/>
              </a:solidFill>
              <a:latin typeface="Arial"/>
              <a:ea typeface="Arial"/>
              <a:cs typeface="Arial"/>
              <a:sym typeface="Arial"/>
            </a:endParaRPr>
          </a:p>
          <a:p>
            <a:pPr marL="380990" indent="-380990">
              <a:buClr>
                <a:srgbClr val="000000"/>
              </a:buClr>
              <a:buSzPts val="1800"/>
              <a:buFont typeface="Arial"/>
              <a:buChar char="●"/>
            </a:pPr>
            <a:r>
              <a:rPr lang="en" sz="2400"/>
              <a:t>‘</a:t>
            </a:r>
            <a:r>
              <a:rPr lang="en" sz="2400">
                <a:solidFill>
                  <a:srgbClr val="000000"/>
                </a:solidFill>
                <a:latin typeface="Arial"/>
                <a:ea typeface="Arial"/>
                <a:cs typeface="Arial"/>
                <a:sym typeface="Arial"/>
              </a:rPr>
              <a:t>Continuous delivery</a:t>
            </a:r>
            <a:r>
              <a:rPr lang="en" sz="2400">
                <a:solidFill>
                  <a:schemeClr val="dk1"/>
                </a:solidFill>
              </a:rPr>
              <a:t>’</a:t>
            </a:r>
            <a:r>
              <a:rPr lang="en" sz="2400">
                <a:solidFill>
                  <a:srgbClr val="000000"/>
                </a:solidFill>
                <a:latin typeface="Arial"/>
                <a:ea typeface="Arial"/>
                <a:cs typeface="Arial"/>
                <a:sym typeface="Arial"/>
              </a:rPr>
              <a:t> </a:t>
            </a:r>
            <a:r>
              <a:rPr lang="en" sz="2400"/>
              <a:t>en</a:t>
            </a:r>
            <a:r>
              <a:rPr lang="en" sz="2400">
                <a:solidFill>
                  <a:srgbClr val="000000"/>
                </a:solidFill>
                <a:latin typeface="Arial"/>
                <a:ea typeface="Arial"/>
                <a:cs typeface="Arial"/>
                <a:sym typeface="Arial"/>
              </a:rPr>
              <a:t>sures that the incremental feature of a software product checked in on the mainline is ready to deliver to the end user. </a:t>
            </a:r>
            <a:endParaRPr sz="2400">
              <a:solidFill>
                <a:srgbClr val="000000"/>
              </a:solidFill>
              <a:latin typeface="Arial"/>
              <a:ea typeface="Arial"/>
              <a:cs typeface="Arial"/>
              <a:sym typeface="Arial"/>
            </a:endParaRPr>
          </a:p>
          <a:p>
            <a:pPr marL="380990" indent="-228594">
              <a:buClr>
                <a:srgbClr val="000000"/>
              </a:buClr>
              <a:buSzPts val="1800"/>
            </a:pPr>
            <a:endParaRPr sz="2400">
              <a:solidFill>
                <a:srgbClr val="000000"/>
              </a:solidFill>
              <a:latin typeface="Arial"/>
              <a:ea typeface="Arial"/>
              <a:cs typeface="Arial"/>
              <a:sym typeface="Arial"/>
            </a:endParaRPr>
          </a:p>
          <a:p>
            <a:pPr marL="380990" indent="-380990">
              <a:buClr>
                <a:srgbClr val="000000"/>
              </a:buClr>
              <a:buSzPts val="1800"/>
              <a:buFont typeface="Arial"/>
              <a:buChar char="●"/>
            </a:pPr>
            <a:r>
              <a:rPr lang="en" sz="2400">
                <a:solidFill>
                  <a:schemeClr val="dk1"/>
                </a:solidFill>
              </a:rPr>
              <a:t>‘</a:t>
            </a:r>
            <a:r>
              <a:rPr lang="en" sz="2400">
                <a:solidFill>
                  <a:srgbClr val="000000"/>
                </a:solidFill>
                <a:latin typeface="Arial"/>
                <a:ea typeface="Arial"/>
                <a:cs typeface="Arial"/>
                <a:sym typeface="Arial"/>
              </a:rPr>
              <a:t>Continuous deployment</a:t>
            </a:r>
            <a:r>
              <a:rPr lang="en" sz="2400">
                <a:solidFill>
                  <a:schemeClr val="dk1"/>
                </a:solidFill>
              </a:rPr>
              <a:t>’</a:t>
            </a:r>
            <a:r>
              <a:rPr lang="en" sz="2400">
                <a:solidFill>
                  <a:srgbClr val="000000"/>
                </a:solidFill>
                <a:latin typeface="Arial"/>
                <a:ea typeface="Arial"/>
                <a:cs typeface="Arial"/>
                <a:sym typeface="Arial"/>
              </a:rPr>
              <a:t> makes the deployment process fully automated.</a:t>
            </a:r>
            <a:endParaRPr sz="2400">
              <a:solidFill>
                <a:srgbClr val="000000"/>
              </a:solidFill>
              <a:latin typeface="Arial"/>
              <a:ea typeface="Arial"/>
              <a:cs typeface="Arial"/>
              <a:sym typeface="Arial"/>
            </a:endParaRPr>
          </a:p>
        </p:txBody>
      </p:sp>
      <p:sp>
        <p:nvSpPr>
          <p:cNvPr id="1240" name="Google Shape;1240;gc96debfe75_2_1259"/>
          <p:cNvSpPr txBox="1"/>
          <p:nvPr/>
        </p:nvSpPr>
        <p:spPr>
          <a:xfrm>
            <a:off x="514669" y="269900"/>
            <a:ext cx="7363200" cy="537200"/>
          </a:xfrm>
          <a:prstGeom prst="rect">
            <a:avLst/>
          </a:prstGeom>
          <a:noFill/>
          <a:ln>
            <a:noFill/>
          </a:ln>
        </p:spPr>
        <p:txBody>
          <a:bodyPr spcFirstLastPara="1" wrap="square" lIns="121900" tIns="60933" rIns="121900" bIns="60933" anchor="ctr" anchorCtr="0">
            <a:noAutofit/>
          </a:bodyPr>
          <a:lstStyle/>
          <a:p>
            <a:pPr>
              <a:lnSpc>
                <a:spcPct val="80000"/>
              </a:lnSpc>
              <a:buClr>
                <a:srgbClr val="000000"/>
              </a:buClr>
              <a:buSzPts val="2540"/>
            </a:pPr>
            <a:r>
              <a:rPr lang="en" sz="3387">
                <a:solidFill>
                  <a:schemeClr val="lt1"/>
                </a:solidFill>
                <a:latin typeface="Proxima Nova"/>
                <a:ea typeface="Proxima Nova"/>
                <a:cs typeface="Proxima Nova"/>
                <a:sym typeface="Proxima Nova"/>
              </a:rPr>
              <a:t>Introduction to CI/CD</a:t>
            </a:r>
            <a:endParaRPr sz="3387">
              <a:solidFill>
                <a:schemeClr val="lt1"/>
              </a:solidFill>
              <a:latin typeface="Proxima Nova"/>
              <a:ea typeface="Proxima Nova"/>
              <a:cs typeface="Proxima Nova"/>
              <a:sym typeface="Proxima Nova"/>
            </a:endParaRPr>
          </a:p>
        </p:txBody>
      </p:sp>
    </p:spTree>
    <p:extLst>
      <p:ext uri="{BB962C8B-B14F-4D97-AF65-F5344CB8AC3E}">
        <p14:creationId xmlns:p14="http://schemas.microsoft.com/office/powerpoint/2010/main" val="128253366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27"/>
        <p:cNvGrpSpPr/>
        <p:nvPr/>
      </p:nvGrpSpPr>
      <p:grpSpPr>
        <a:xfrm>
          <a:off x="0" y="0"/>
          <a:ext cx="0" cy="0"/>
          <a:chOff x="0" y="0"/>
          <a:chExt cx="0" cy="0"/>
        </a:xfrm>
      </p:grpSpPr>
      <p:sp>
        <p:nvSpPr>
          <p:cNvPr id="1728" name="Google Shape;1728;gc96debfe75_1_1076"/>
          <p:cNvSpPr txBox="1">
            <a:spLocks noGrp="1"/>
          </p:cNvSpPr>
          <p:nvPr>
            <p:ph type="title"/>
          </p:nvPr>
        </p:nvSpPr>
        <p:spPr>
          <a:xfrm>
            <a:off x="422239" y="162621"/>
            <a:ext cx="9483600" cy="510000"/>
          </a:xfrm>
          <a:prstGeom prst="rect">
            <a:avLst/>
          </a:prstGeom>
          <a:noFill/>
          <a:ln>
            <a:noFill/>
          </a:ln>
        </p:spPr>
        <p:txBody>
          <a:bodyPr spcFirstLastPara="1" vert="horz" wrap="square" lIns="121900" tIns="60933" rIns="121900" bIns="60933" rtlCol="0" anchor="ctr" anchorCtr="0">
            <a:noAutofit/>
          </a:bodyPr>
          <a:lstStyle/>
          <a:p>
            <a:r>
              <a:rPr lang="en"/>
              <a:t>Email Configuration Setup</a:t>
            </a:r>
            <a:endParaRPr/>
          </a:p>
        </p:txBody>
      </p:sp>
      <p:pic>
        <p:nvPicPr>
          <p:cNvPr id="1729" name="Google Shape;1729;gc96debfe75_1_1076"/>
          <p:cNvPicPr preferRelativeResize="0"/>
          <p:nvPr/>
        </p:nvPicPr>
        <p:blipFill>
          <a:blip r:embed="rId3">
            <a:alphaModFix/>
          </a:blip>
          <a:stretch>
            <a:fillRect/>
          </a:stretch>
        </p:blipFill>
        <p:spPr>
          <a:xfrm>
            <a:off x="840334" y="945834"/>
            <a:ext cx="10585433" cy="5778965"/>
          </a:xfrm>
          <a:prstGeom prst="rect">
            <a:avLst/>
          </a:prstGeom>
          <a:noFill/>
          <a:ln>
            <a:noFill/>
          </a:ln>
        </p:spPr>
      </p:pic>
    </p:spTree>
    <p:extLst>
      <p:ext uri="{BB962C8B-B14F-4D97-AF65-F5344CB8AC3E}">
        <p14:creationId xmlns:p14="http://schemas.microsoft.com/office/powerpoint/2010/main" val="6604637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733"/>
        <p:cNvGrpSpPr/>
        <p:nvPr/>
      </p:nvGrpSpPr>
      <p:grpSpPr>
        <a:xfrm>
          <a:off x="0" y="0"/>
          <a:ext cx="0" cy="0"/>
          <a:chOff x="0" y="0"/>
          <a:chExt cx="0" cy="0"/>
        </a:xfrm>
      </p:grpSpPr>
      <p:sp>
        <p:nvSpPr>
          <p:cNvPr id="1734" name="Google Shape;1734;gc96debfe75_1_1088"/>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61</a:t>
            </a:fld>
            <a:endParaRPr/>
          </a:p>
        </p:txBody>
      </p:sp>
      <p:sp>
        <p:nvSpPr>
          <p:cNvPr id="1735" name="Google Shape;1735;gc96debfe75_1_1088"/>
          <p:cNvSpPr txBox="1">
            <a:spLocks noGrp="1"/>
          </p:cNvSpPr>
          <p:nvPr>
            <p:ph type="title"/>
          </p:nvPr>
        </p:nvSpPr>
        <p:spPr>
          <a:xfrm>
            <a:off x="422239" y="162621"/>
            <a:ext cx="9483600" cy="510000"/>
          </a:xfrm>
          <a:prstGeom prst="rect">
            <a:avLst/>
          </a:prstGeom>
          <a:noFill/>
          <a:ln>
            <a:noFill/>
          </a:ln>
        </p:spPr>
        <p:txBody>
          <a:bodyPr spcFirstLastPara="1" vert="horz" wrap="square" lIns="121900" tIns="60933" rIns="121900" bIns="60933" rtlCol="0" anchor="ctr" anchorCtr="0">
            <a:noAutofit/>
          </a:bodyPr>
          <a:lstStyle/>
          <a:p>
            <a:r>
              <a:rPr lang="en"/>
              <a:t>Email Configuration Setup</a:t>
            </a:r>
            <a:endParaRPr/>
          </a:p>
        </p:txBody>
      </p:sp>
      <p:pic>
        <p:nvPicPr>
          <p:cNvPr id="1736" name="Google Shape;1736;gc96debfe75_1_1088"/>
          <p:cNvPicPr preferRelativeResize="0"/>
          <p:nvPr/>
        </p:nvPicPr>
        <p:blipFill rotWithShape="1">
          <a:blip r:embed="rId3">
            <a:alphaModFix/>
          </a:blip>
          <a:srcRect/>
          <a:stretch/>
        </p:blipFill>
        <p:spPr>
          <a:xfrm>
            <a:off x="422234" y="1245234"/>
            <a:ext cx="11386833" cy="4836900"/>
          </a:xfrm>
          <a:prstGeom prst="rect">
            <a:avLst/>
          </a:prstGeom>
          <a:noFill/>
          <a:ln w="19050" cap="flat" cmpd="sng">
            <a:solidFill>
              <a:srgbClr val="B7B7B7"/>
            </a:solidFill>
            <a:prstDash val="solid"/>
            <a:round/>
            <a:headEnd type="none" w="sm" len="sm"/>
            <a:tailEnd type="none" w="sm" len="sm"/>
          </a:ln>
        </p:spPr>
      </p:pic>
      <p:sp>
        <p:nvSpPr>
          <p:cNvPr id="1737" name="Google Shape;1737;gc96debfe75_1_1088"/>
          <p:cNvSpPr/>
          <p:nvPr/>
        </p:nvSpPr>
        <p:spPr>
          <a:xfrm>
            <a:off x="2660071" y="1662545"/>
            <a:ext cx="3880000" cy="277200"/>
          </a:xfrm>
          <a:prstGeom prst="rect">
            <a:avLst/>
          </a:prstGeom>
          <a:noFill/>
          <a:ln w="25400" cap="flat" cmpd="sng">
            <a:solidFill>
              <a:srgbClr val="C00000"/>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1738" name="Google Shape;1738;gc96debfe75_1_1088"/>
          <p:cNvSpPr/>
          <p:nvPr/>
        </p:nvSpPr>
        <p:spPr>
          <a:xfrm>
            <a:off x="2660069" y="2619269"/>
            <a:ext cx="3880000" cy="277200"/>
          </a:xfrm>
          <a:prstGeom prst="rect">
            <a:avLst/>
          </a:prstGeom>
          <a:noFill/>
          <a:ln w="25400" cap="flat" cmpd="sng">
            <a:solidFill>
              <a:srgbClr val="C00000"/>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1739" name="Google Shape;1739;gc96debfe75_1_1088"/>
          <p:cNvSpPr/>
          <p:nvPr/>
        </p:nvSpPr>
        <p:spPr>
          <a:xfrm>
            <a:off x="2659251" y="2981147"/>
            <a:ext cx="3880000" cy="277200"/>
          </a:xfrm>
          <a:prstGeom prst="rect">
            <a:avLst/>
          </a:prstGeom>
          <a:noFill/>
          <a:ln w="25400" cap="flat" cmpd="sng">
            <a:solidFill>
              <a:srgbClr val="C00000"/>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1740" name="Google Shape;1740;gc96debfe75_1_1088"/>
          <p:cNvSpPr/>
          <p:nvPr/>
        </p:nvSpPr>
        <p:spPr>
          <a:xfrm>
            <a:off x="2659249" y="3799325"/>
            <a:ext cx="3880000" cy="277200"/>
          </a:xfrm>
          <a:prstGeom prst="rect">
            <a:avLst/>
          </a:prstGeom>
          <a:noFill/>
          <a:ln w="25400" cap="flat" cmpd="sng">
            <a:solidFill>
              <a:srgbClr val="C00000"/>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sp>
        <p:nvSpPr>
          <p:cNvPr id="1741" name="Google Shape;1741;gc96debfe75_1_1088"/>
          <p:cNvSpPr/>
          <p:nvPr/>
        </p:nvSpPr>
        <p:spPr>
          <a:xfrm>
            <a:off x="2659248" y="4954589"/>
            <a:ext cx="3880000" cy="277200"/>
          </a:xfrm>
          <a:prstGeom prst="rect">
            <a:avLst/>
          </a:prstGeom>
          <a:noFill/>
          <a:ln w="25400" cap="flat" cmpd="sng">
            <a:solidFill>
              <a:srgbClr val="C00000"/>
            </a:solidFill>
            <a:prstDash val="solid"/>
            <a:round/>
            <a:headEnd type="none" w="sm" len="sm"/>
            <a:tailEnd type="none" w="sm" len="sm"/>
          </a:ln>
        </p:spPr>
        <p:txBody>
          <a:bodyPr spcFirstLastPara="1" wrap="square" lIns="121900" tIns="60933" rIns="121900" bIns="60933" anchor="ctr" anchorCtr="0">
            <a:noAutofit/>
          </a:bodyPr>
          <a:lstStyle/>
          <a:p>
            <a:pPr algn="ctr"/>
            <a:endParaRPr sz="1867">
              <a:solidFill>
                <a:schemeClr val="lt1"/>
              </a:solidFill>
              <a:latin typeface="Arial"/>
              <a:ea typeface="Arial"/>
              <a:cs typeface="Arial"/>
              <a:sym typeface="Arial"/>
            </a:endParaRPr>
          </a:p>
        </p:txBody>
      </p:sp>
      <p:cxnSp>
        <p:nvCxnSpPr>
          <p:cNvPr id="1742" name="Google Shape;1742;gc96debfe75_1_1088"/>
          <p:cNvCxnSpPr/>
          <p:nvPr/>
        </p:nvCxnSpPr>
        <p:spPr>
          <a:xfrm rot="10800000" flipH="1">
            <a:off x="2385619" y="3328408"/>
            <a:ext cx="273600" cy="280800"/>
          </a:xfrm>
          <a:prstGeom prst="straightConnector1">
            <a:avLst/>
          </a:prstGeom>
          <a:noFill/>
          <a:ln w="38100" cap="flat" cmpd="sng">
            <a:solidFill>
              <a:srgbClr val="C55A11"/>
            </a:solidFill>
            <a:prstDash val="solid"/>
            <a:round/>
            <a:headEnd type="none" w="sm" len="sm"/>
            <a:tailEnd type="triangle" w="med" len="med"/>
          </a:ln>
        </p:spPr>
      </p:cxnSp>
      <p:cxnSp>
        <p:nvCxnSpPr>
          <p:cNvPr id="1743" name="Google Shape;1743;gc96debfe75_1_1088"/>
          <p:cNvCxnSpPr/>
          <p:nvPr/>
        </p:nvCxnSpPr>
        <p:spPr>
          <a:xfrm rot="10800000" flipH="1">
            <a:off x="10176164" y="5466823"/>
            <a:ext cx="353200" cy="501600"/>
          </a:xfrm>
          <a:prstGeom prst="straightConnector1">
            <a:avLst/>
          </a:prstGeom>
          <a:noFill/>
          <a:ln w="38100" cap="flat" cmpd="sng">
            <a:solidFill>
              <a:srgbClr val="C55A11"/>
            </a:solidFill>
            <a:prstDash val="solid"/>
            <a:round/>
            <a:headEnd type="none" w="sm" len="sm"/>
            <a:tailEnd type="triangle" w="med" len="med"/>
          </a:ln>
        </p:spPr>
      </p:cxnSp>
      <p:sp>
        <p:nvSpPr>
          <p:cNvPr id="3" name="TextBox 2"/>
          <p:cNvSpPr txBox="1"/>
          <p:nvPr/>
        </p:nvSpPr>
        <p:spPr>
          <a:xfrm>
            <a:off x="3261946" y="3270617"/>
            <a:ext cx="4967654" cy="307777"/>
          </a:xfrm>
          <a:prstGeom prst="rect">
            <a:avLst/>
          </a:prstGeom>
          <a:noFill/>
        </p:spPr>
        <p:txBody>
          <a:bodyPr wrap="square" rtlCol="0">
            <a:spAutoFit/>
          </a:bodyPr>
          <a:lstStyle/>
          <a:p>
            <a:r>
              <a:rPr lang="en-US" sz="1400" b="1" dirty="0" smtClean="0"/>
              <a:t>Password is copied from google app password.</a:t>
            </a:r>
            <a:endParaRPr lang="en-IN" sz="1400" b="1" dirty="0"/>
          </a:p>
        </p:txBody>
      </p:sp>
    </p:spTree>
    <p:extLst>
      <p:ext uri="{BB962C8B-B14F-4D97-AF65-F5344CB8AC3E}">
        <p14:creationId xmlns:p14="http://schemas.microsoft.com/office/powerpoint/2010/main" val="97443245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2238" y="162622"/>
            <a:ext cx="10745114" cy="510085"/>
          </a:xfrm>
        </p:spPr>
        <p:txBody>
          <a:bodyPr/>
          <a:lstStyle/>
          <a:p>
            <a:r>
              <a:rPr lang="en-US" dirty="0"/>
              <a:t>C</a:t>
            </a:r>
            <a:r>
              <a:rPr lang="en-US" dirty="0" smtClean="0"/>
              <a:t>onfigure </a:t>
            </a:r>
            <a:r>
              <a:rPr lang="en-US" dirty="0"/>
              <a:t>Jenkins email notification with </a:t>
            </a:r>
            <a:r>
              <a:rPr lang="en-US" dirty="0" err="1" smtClean="0"/>
              <a:t>gmail</a:t>
            </a:r>
            <a:endParaRPr lang="en-IN" dirty="0"/>
          </a:p>
        </p:txBody>
      </p:sp>
      <p:pic>
        <p:nvPicPr>
          <p:cNvPr id="4" name="Picture 3"/>
          <p:cNvPicPr>
            <a:picLocks noChangeAspect="1"/>
          </p:cNvPicPr>
          <p:nvPr/>
        </p:nvPicPr>
        <p:blipFill>
          <a:blip r:embed="rId2"/>
          <a:stretch>
            <a:fillRect/>
          </a:stretch>
        </p:blipFill>
        <p:spPr>
          <a:xfrm>
            <a:off x="395437" y="997747"/>
            <a:ext cx="2785910" cy="3487108"/>
          </a:xfrm>
          <a:prstGeom prst="rect">
            <a:avLst/>
          </a:prstGeom>
          <a:ln w="28575">
            <a:solidFill>
              <a:schemeClr val="tx1"/>
            </a:solidFill>
          </a:ln>
        </p:spPr>
      </p:pic>
      <p:sp>
        <p:nvSpPr>
          <p:cNvPr id="5" name="Oval 4"/>
          <p:cNvSpPr/>
          <p:nvPr/>
        </p:nvSpPr>
        <p:spPr>
          <a:xfrm>
            <a:off x="2767768" y="3771658"/>
            <a:ext cx="290146" cy="2989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1</a:t>
            </a:r>
            <a:endParaRPr lang="en-IN" b="1" dirty="0"/>
          </a:p>
        </p:txBody>
      </p:sp>
      <p:cxnSp>
        <p:nvCxnSpPr>
          <p:cNvPr id="6" name="Google Shape;1742;gc96debfe75_1_1088"/>
          <p:cNvCxnSpPr/>
          <p:nvPr/>
        </p:nvCxnSpPr>
        <p:spPr>
          <a:xfrm rot="10800000" flipH="1">
            <a:off x="794212" y="2451432"/>
            <a:ext cx="273600" cy="280800"/>
          </a:xfrm>
          <a:prstGeom prst="straightConnector1">
            <a:avLst/>
          </a:prstGeom>
          <a:noFill/>
          <a:ln w="38100" cap="flat" cmpd="sng">
            <a:solidFill>
              <a:srgbClr val="C55A11"/>
            </a:solidFill>
            <a:prstDash val="solid"/>
            <a:round/>
            <a:headEnd type="none" w="sm" len="sm"/>
            <a:tailEnd type="triangle" w="med" len="med"/>
          </a:ln>
        </p:spPr>
      </p:cxnSp>
      <p:pic>
        <p:nvPicPr>
          <p:cNvPr id="7" name="Picture 6"/>
          <p:cNvPicPr>
            <a:picLocks noChangeAspect="1"/>
          </p:cNvPicPr>
          <p:nvPr/>
        </p:nvPicPr>
        <p:blipFill>
          <a:blip r:embed="rId3"/>
          <a:stretch>
            <a:fillRect/>
          </a:stretch>
        </p:blipFill>
        <p:spPr>
          <a:xfrm>
            <a:off x="161365" y="4630108"/>
            <a:ext cx="6834208" cy="1926503"/>
          </a:xfrm>
          <a:prstGeom prst="rect">
            <a:avLst/>
          </a:prstGeom>
        </p:spPr>
      </p:pic>
      <p:sp>
        <p:nvSpPr>
          <p:cNvPr id="9" name="Oval 8"/>
          <p:cNvSpPr/>
          <p:nvPr/>
        </p:nvSpPr>
        <p:spPr>
          <a:xfrm>
            <a:off x="6450280" y="5862884"/>
            <a:ext cx="290146" cy="2989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2</a:t>
            </a:r>
            <a:endParaRPr lang="en-IN" b="1" dirty="0"/>
          </a:p>
        </p:txBody>
      </p:sp>
      <p:cxnSp>
        <p:nvCxnSpPr>
          <p:cNvPr id="10" name="Google Shape;1742;gc96debfe75_1_1088"/>
          <p:cNvCxnSpPr/>
          <p:nvPr/>
        </p:nvCxnSpPr>
        <p:spPr>
          <a:xfrm flipH="1">
            <a:off x="996513" y="5925149"/>
            <a:ext cx="336027" cy="236673"/>
          </a:xfrm>
          <a:prstGeom prst="straightConnector1">
            <a:avLst/>
          </a:prstGeom>
          <a:noFill/>
          <a:ln w="38100" cap="flat" cmpd="sng">
            <a:solidFill>
              <a:srgbClr val="C55A11"/>
            </a:solidFill>
            <a:prstDash val="solid"/>
            <a:round/>
            <a:headEnd type="none" w="sm" len="sm"/>
            <a:tailEnd type="triangle" w="med" len="med"/>
          </a:ln>
        </p:spPr>
      </p:cxnSp>
      <p:pic>
        <p:nvPicPr>
          <p:cNvPr id="12" name="Picture 11"/>
          <p:cNvPicPr>
            <a:picLocks noChangeAspect="1"/>
          </p:cNvPicPr>
          <p:nvPr/>
        </p:nvPicPr>
        <p:blipFill>
          <a:blip r:embed="rId4"/>
          <a:stretch>
            <a:fillRect/>
          </a:stretch>
        </p:blipFill>
        <p:spPr>
          <a:xfrm>
            <a:off x="3348825" y="1077947"/>
            <a:ext cx="6202909" cy="1922232"/>
          </a:xfrm>
          <a:prstGeom prst="rect">
            <a:avLst/>
          </a:prstGeom>
        </p:spPr>
      </p:pic>
      <p:sp>
        <p:nvSpPr>
          <p:cNvPr id="15" name="Oval 14"/>
          <p:cNvSpPr/>
          <p:nvPr/>
        </p:nvSpPr>
        <p:spPr>
          <a:xfrm>
            <a:off x="9316572" y="4630108"/>
            <a:ext cx="290146" cy="2989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3</a:t>
            </a:r>
            <a:endParaRPr lang="en-IN" b="1" dirty="0"/>
          </a:p>
        </p:txBody>
      </p:sp>
      <p:pic>
        <p:nvPicPr>
          <p:cNvPr id="16" name="Picture 15"/>
          <p:cNvPicPr>
            <a:picLocks noChangeAspect="1"/>
          </p:cNvPicPr>
          <p:nvPr/>
        </p:nvPicPr>
        <p:blipFill>
          <a:blip r:embed="rId5"/>
          <a:stretch>
            <a:fillRect/>
          </a:stretch>
        </p:blipFill>
        <p:spPr>
          <a:xfrm>
            <a:off x="7766584" y="3101161"/>
            <a:ext cx="3889330" cy="3356831"/>
          </a:xfrm>
          <a:prstGeom prst="rect">
            <a:avLst/>
          </a:prstGeom>
        </p:spPr>
      </p:pic>
      <p:sp>
        <p:nvSpPr>
          <p:cNvPr id="18" name="Oval 17"/>
          <p:cNvSpPr/>
          <p:nvPr/>
        </p:nvSpPr>
        <p:spPr>
          <a:xfrm>
            <a:off x="11167352" y="5207735"/>
            <a:ext cx="290146" cy="2989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4</a:t>
            </a:r>
            <a:endParaRPr lang="en-IN" b="1" dirty="0"/>
          </a:p>
        </p:txBody>
      </p:sp>
      <p:sp>
        <p:nvSpPr>
          <p:cNvPr id="19" name="Oval 18"/>
          <p:cNvSpPr/>
          <p:nvPr/>
        </p:nvSpPr>
        <p:spPr>
          <a:xfrm>
            <a:off x="8444668" y="2591832"/>
            <a:ext cx="290146" cy="2989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3</a:t>
            </a:r>
            <a:endParaRPr lang="en-IN" b="1" dirty="0"/>
          </a:p>
        </p:txBody>
      </p:sp>
      <p:cxnSp>
        <p:nvCxnSpPr>
          <p:cNvPr id="20" name="Google Shape;1742;gc96debfe75_1_1088"/>
          <p:cNvCxnSpPr/>
          <p:nvPr/>
        </p:nvCxnSpPr>
        <p:spPr>
          <a:xfrm>
            <a:off x="10726616" y="5925149"/>
            <a:ext cx="661051" cy="292354"/>
          </a:xfrm>
          <a:prstGeom prst="straightConnector1">
            <a:avLst/>
          </a:prstGeom>
          <a:noFill/>
          <a:ln w="38100" cap="flat" cmpd="sng">
            <a:solidFill>
              <a:srgbClr val="C55A11"/>
            </a:solidFill>
            <a:prstDash val="solid"/>
            <a:round/>
            <a:headEnd type="none" w="sm" len="sm"/>
            <a:tailEnd type="triangle" w="med" len="med"/>
          </a:ln>
        </p:spPr>
      </p:cxnSp>
    </p:spTree>
    <p:extLst>
      <p:ext uri="{BB962C8B-B14F-4D97-AF65-F5344CB8AC3E}">
        <p14:creationId xmlns:p14="http://schemas.microsoft.com/office/powerpoint/2010/main" val="389289694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752869" y="1116623"/>
            <a:ext cx="4944545" cy="3882315"/>
            <a:chOff x="2031023" y="1102174"/>
            <a:chExt cx="4706804" cy="3615142"/>
          </a:xfrm>
        </p:grpSpPr>
        <p:pic>
          <p:nvPicPr>
            <p:cNvPr id="5" name="Picture 4"/>
            <p:cNvPicPr>
              <a:picLocks noChangeAspect="1"/>
            </p:cNvPicPr>
            <p:nvPr/>
          </p:nvPicPr>
          <p:blipFill>
            <a:blip r:embed="rId2"/>
            <a:stretch>
              <a:fillRect/>
            </a:stretch>
          </p:blipFill>
          <p:spPr>
            <a:xfrm>
              <a:off x="2031023" y="1102174"/>
              <a:ext cx="4706804" cy="3611980"/>
            </a:xfrm>
            <a:prstGeom prst="rect">
              <a:avLst/>
            </a:prstGeom>
            <a:ln w="28575">
              <a:solidFill>
                <a:schemeClr val="tx1"/>
              </a:solidFill>
            </a:ln>
          </p:spPr>
        </p:pic>
        <p:cxnSp>
          <p:nvCxnSpPr>
            <p:cNvPr id="6" name="Google Shape;1742;gc96debfe75_1_1088"/>
            <p:cNvCxnSpPr/>
            <p:nvPr/>
          </p:nvCxnSpPr>
          <p:spPr>
            <a:xfrm rot="10800000" flipH="1">
              <a:off x="3203304" y="4023001"/>
              <a:ext cx="273600" cy="280800"/>
            </a:xfrm>
            <a:prstGeom prst="straightConnector1">
              <a:avLst/>
            </a:prstGeom>
            <a:noFill/>
            <a:ln w="28575" cap="flat" cmpd="sng">
              <a:solidFill>
                <a:srgbClr val="C55A11"/>
              </a:solidFill>
              <a:prstDash val="solid"/>
              <a:round/>
              <a:headEnd type="none" w="sm" len="sm"/>
              <a:tailEnd type="triangle" w="med" len="med"/>
            </a:ln>
          </p:spPr>
        </p:cxnSp>
        <p:cxnSp>
          <p:nvCxnSpPr>
            <p:cNvPr id="7" name="Google Shape;1742;gc96debfe75_1_1088"/>
            <p:cNvCxnSpPr/>
            <p:nvPr/>
          </p:nvCxnSpPr>
          <p:spPr>
            <a:xfrm rot="10800000" flipH="1">
              <a:off x="4397160" y="4030593"/>
              <a:ext cx="273600" cy="280800"/>
            </a:xfrm>
            <a:prstGeom prst="straightConnector1">
              <a:avLst/>
            </a:prstGeom>
            <a:noFill/>
            <a:ln w="28575" cap="flat" cmpd="sng">
              <a:solidFill>
                <a:srgbClr val="C55A11"/>
              </a:solidFill>
              <a:prstDash val="solid"/>
              <a:round/>
              <a:headEnd type="none" w="sm" len="sm"/>
              <a:tailEnd type="triangle" w="med" len="med"/>
            </a:ln>
          </p:spPr>
        </p:cxnSp>
        <p:cxnSp>
          <p:nvCxnSpPr>
            <p:cNvPr id="8" name="Google Shape;1742;gc96debfe75_1_1088"/>
            <p:cNvCxnSpPr/>
            <p:nvPr/>
          </p:nvCxnSpPr>
          <p:spPr>
            <a:xfrm rot="10800000" flipH="1">
              <a:off x="5859613" y="4436516"/>
              <a:ext cx="273600" cy="280800"/>
            </a:xfrm>
            <a:prstGeom prst="straightConnector1">
              <a:avLst/>
            </a:prstGeom>
            <a:noFill/>
            <a:ln w="28575" cap="flat" cmpd="sng">
              <a:solidFill>
                <a:srgbClr val="C55A11"/>
              </a:solidFill>
              <a:prstDash val="solid"/>
              <a:round/>
              <a:headEnd type="none" w="sm" len="sm"/>
              <a:tailEnd type="triangle" w="med" len="med"/>
            </a:ln>
          </p:spPr>
        </p:cxnSp>
      </p:grpSp>
      <p:grpSp>
        <p:nvGrpSpPr>
          <p:cNvPr id="12" name="Group 11"/>
          <p:cNvGrpSpPr/>
          <p:nvPr/>
        </p:nvGrpSpPr>
        <p:grpSpPr>
          <a:xfrm>
            <a:off x="6397829" y="1171095"/>
            <a:ext cx="4162341" cy="3082215"/>
            <a:chOff x="7174523" y="1564023"/>
            <a:chExt cx="4853964" cy="3760231"/>
          </a:xfrm>
        </p:grpSpPr>
        <p:pic>
          <p:nvPicPr>
            <p:cNvPr id="4" name="Picture 3"/>
            <p:cNvPicPr>
              <a:picLocks noChangeAspect="1"/>
            </p:cNvPicPr>
            <p:nvPr/>
          </p:nvPicPr>
          <p:blipFill>
            <a:blip r:embed="rId3"/>
            <a:stretch>
              <a:fillRect/>
            </a:stretch>
          </p:blipFill>
          <p:spPr>
            <a:xfrm>
              <a:off x="7174523" y="1564023"/>
              <a:ext cx="4589752" cy="3760231"/>
            </a:xfrm>
            <a:prstGeom prst="rect">
              <a:avLst/>
            </a:prstGeom>
            <a:ln w="28575">
              <a:solidFill>
                <a:schemeClr val="tx1"/>
              </a:solidFill>
            </a:ln>
          </p:spPr>
        </p:pic>
        <p:cxnSp>
          <p:nvCxnSpPr>
            <p:cNvPr id="9" name="Google Shape;1742;gc96debfe75_1_1088"/>
            <p:cNvCxnSpPr/>
            <p:nvPr/>
          </p:nvCxnSpPr>
          <p:spPr>
            <a:xfrm flipH="1">
              <a:off x="11500062" y="1881554"/>
              <a:ext cx="528425" cy="272108"/>
            </a:xfrm>
            <a:prstGeom prst="straightConnector1">
              <a:avLst/>
            </a:prstGeom>
            <a:noFill/>
            <a:ln w="28575" cap="flat" cmpd="sng">
              <a:solidFill>
                <a:srgbClr val="C55A11"/>
              </a:solidFill>
              <a:prstDash val="solid"/>
              <a:round/>
              <a:headEnd type="none" w="sm" len="sm"/>
              <a:tailEnd type="triangle" w="med" len="med"/>
            </a:ln>
          </p:spPr>
        </p:cxnSp>
      </p:grpSp>
      <p:sp>
        <p:nvSpPr>
          <p:cNvPr id="13" name="Title 2"/>
          <p:cNvSpPr txBox="1">
            <a:spLocks/>
          </p:cNvSpPr>
          <p:nvPr/>
        </p:nvSpPr>
        <p:spPr>
          <a:xfrm>
            <a:off x="184846" y="165858"/>
            <a:ext cx="10745114" cy="510085"/>
          </a:xfrm>
          <a:prstGeom prst="rect">
            <a:avLst/>
          </a:prstGeom>
          <a:noFill/>
          <a:ln>
            <a:noFill/>
          </a:ln>
        </p:spPr>
        <p:txBody>
          <a:bodyPr spcFirstLastPara="1" vert="horz" wrap="square" lIns="91425" tIns="45700" rIns="91425" bIns="45700" rtlCol="0" anchor="ctr" anchorCtr="0">
            <a:noAutofit/>
          </a:bodyPr>
          <a:lstStyle>
            <a:lvl1pPr lvl="0" algn="l" defTabSz="914400" rtl="0" eaLnBrk="1" latinLnBrk="0" hangingPunct="1">
              <a:lnSpc>
                <a:spcPct val="90000"/>
              </a:lnSpc>
              <a:spcBef>
                <a:spcPts val="0"/>
              </a:spcBef>
              <a:spcAft>
                <a:spcPts val="0"/>
              </a:spcAft>
              <a:buClr>
                <a:schemeClr val="lt1"/>
              </a:buClr>
              <a:buSzPts val="2400"/>
              <a:buFont typeface="Proxima Nova"/>
              <a:buNone/>
              <a:defRPr sz="3200" b="1" i="0" kern="1200">
                <a:solidFill>
                  <a:schemeClr val="lt1"/>
                </a:solidFill>
                <a:latin typeface="Proxima Nova"/>
                <a:ea typeface="Proxima Nova"/>
                <a:cs typeface="Proxima Nova"/>
                <a:sym typeface="Proxima Nova"/>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dirty="0" smtClean="0"/>
              <a:t>Configure Jenkins email notification with </a:t>
            </a:r>
            <a:r>
              <a:rPr lang="en-US" dirty="0" err="1" smtClean="0"/>
              <a:t>gmail</a:t>
            </a:r>
            <a:endParaRPr lang="en-IN" dirty="0"/>
          </a:p>
        </p:txBody>
      </p:sp>
      <p:sp>
        <p:nvSpPr>
          <p:cNvPr id="15" name="Oval 14"/>
          <p:cNvSpPr/>
          <p:nvPr/>
        </p:nvSpPr>
        <p:spPr>
          <a:xfrm>
            <a:off x="4960702" y="4002020"/>
            <a:ext cx="290146" cy="2989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5</a:t>
            </a:r>
            <a:endParaRPr lang="en-IN" b="1" dirty="0"/>
          </a:p>
        </p:txBody>
      </p:sp>
      <p:sp>
        <p:nvSpPr>
          <p:cNvPr id="16" name="Oval 15"/>
          <p:cNvSpPr/>
          <p:nvPr/>
        </p:nvSpPr>
        <p:spPr>
          <a:xfrm>
            <a:off x="9499070" y="3810109"/>
            <a:ext cx="290146" cy="2989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6</a:t>
            </a:r>
            <a:endParaRPr lang="en-IN" b="1" dirty="0"/>
          </a:p>
        </p:txBody>
      </p:sp>
      <p:sp>
        <p:nvSpPr>
          <p:cNvPr id="17" name="TextBox 16"/>
          <p:cNvSpPr txBox="1"/>
          <p:nvPr/>
        </p:nvSpPr>
        <p:spPr>
          <a:xfrm>
            <a:off x="1603032" y="4535575"/>
            <a:ext cx="785325" cy="307777"/>
          </a:xfrm>
          <a:prstGeom prst="rect">
            <a:avLst/>
          </a:prstGeom>
          <a:noFill/>
        </p:spPr>
        <p:txBody>
          <a:bodyPr wrap="square" rtlCol="0">
            <a:spAutoFit/>
          </a:bodyPr>
          <a:lstStyle/>
          <a:p>
            <a:r>
              <a:rPr lang="en-US" sz="1400" b="1" dirty="0" smtClean="0"/>
              <a:t>Select </a:t>
            </a:r>
            <a:endParaRPr lang="en-IN" sz="1400" b="1" dirty="0"/>
          </a:p>
        </p:txBody>
      </p:sp>
      <p:sp>
        <p:nvSpPr>
          <p:cNvPr id="18" name="TextBox 17"/>
          <p:cNvSpPr txBox="1"/>
          <p:nvPr/>
        </p:nvSpPr>
        <p:spPr>
          <a:xfrm>
            <a:off x="2989566" y="4574971"/>
            <a:ext cx="785325" cy="307777"/>
          </a:xfrm>
          <a:prstGeom prst="rect">
            <a:avLst/>
          </a:prstGeom>
          <a:noFill/>
        </p:spPr>
        <p:txBody>
          <a:bodyPr wrap="square" rtlCol="0">
            <a:spAutoFit/>
          </a:bodyPr>
          <a:lstStyle/>
          <a:p>
            <a:r>
              <a:rPr lang="en-US" sz="1400" b="1" dirty="0" smtClean="0"/>
              <a:t>Select </a:t>
            </a:r>
            <a:endParaRPr lang="en-IN" sz="1400" b="1" dirty="0"/>
          </a:p>
        </p:txBody>
      </p:sp>
      <p:sp>
        <p:nvSpPr>
          <p:cNvPr id="19" name="TextBox 18"/>
          <p:cNvSpPr txBox="1"/>
          <p:nvPr/>
        </p:nvSpPr>
        <p:spPr>
          <a:xfrm>
            <a:off x="10537297" y="1171095"/>
            <a:ext cx="1578503" cy="954107"/>
          </a:xfrm>
          <a:prstGeom prst="rect">
            <a:avLst/>
          </a:prstGeom>
          <a:noFill/>
        </p:spPr>
        <p:txBody>
          <a:bodyPr wrap="square" rtlCol="0">
            <a:spAutoFit/>
          </a:bodyPr>
          <a:lstStyle/>
          <a:p>
            <a:r>
              <a:rPr lang="en-US" sz="1400" b="1" dirty="0" smtClean="0"/>
              <a:t>Copy and past it in Jenkins email configuration setup </a:t>
            </a:r>
            <a:endParaRPr lang="en-IN" sz="1400" b="1" dirty="0"/>
          </a:p>
        </p:txBody>
      </p:sp>
    </p:spTree>
    <p:extLst>
      <p:ext uri="{BB962C8B-B14F-4D97-AF65-F5344CB8AC3E}">
        <p14:creationId xmlns:p14="http://schemas.microsoft.com/office/powerpoint/2010/main" val="258130432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747"/>
        <p:cNvGrpSpPr/>
        <p:nvPr/>
      </p:nvGrpSpPr>
      <p:grpSpPr>
        <a:xfrm>
          <a:off x="0" y="0"/>
          <a:ext cx="0" cy="0"/>
          <a:chOff x="0" y="0"/>
          <a:chExt cx="0" cy="0"/>
        </a:xfrm>
      </p:grpSpPr>
      <p:sp>
        <p:nvSpPr>
          <p:cNvPr id="1748" name="Google Shape;1748;gc96debfe75_1_1101"/>
          <p:cNvSpPr txBox="1">
            <a:spLocks noGrp="1"/>
          </p:cNvSpPr>
          <p:nvPr>
            <p:ph type="title"/>
          </p:nvPr>
        </p:nvSpPr>
        <p:spPr>
          <a:xfrm>
            <a:off x="422239" y="162621"/>
            <a:ext cx="9483600" cy="510000"/>
          </a:xfrm>
          <a:prstGeom prst="rect">
            <a:avLst/>
          </a:prstGeom>
          <a:noFill/>
          <a:ln>
            <a:noFill/>
          </a:ln>
        </p:spPr>
        <p:txBody>
          <a:bodyPr spcFirstLastPara="1" vert="horz" wrap="square" lIns="121900" tIns="60933" rIns="121900" bIns="60933" rtlCol="0" anchor="ctr" anchorCtr="0">
            <a:noAutofit/>
          </a:bodyPr>
          <a:lstStyle/>
          <a:p>
            <a:r>
              <a:rPr lang="en"/>
              <a:t>Post-Build Actions for a Project</a:t>
            </a:r>
            <a:endParaRPr/>
          </a:p>
        </p:txBody>
      </p:sp>
      <p:pic>
        <p:nvPicPr>
          <p:cNvPr id="1749" name="Google Shape;1749;gc96debfe75_1_1101"/>
          <p:cNvPicPr preferRelativeResize="0"/>
          <p:nvPr/>
        </p:nvPicPr>
        <p:blipFill>
          <a:blip r:embed="rId3">
            <a:alphaModFix/>
          </a:blip>
          <a:stretch>
            <a:fillRect/>
          </a:stretch>
        </p:blipFill>
        <p:spPr>
          <a:xfrm>
            <a:off x="1014701" y="1067201"/>
            <a:ext cx="10234535" cy="5640100"/>
          </a:xfrm>
          <a:prstGeom prst="rect">
            <a:avLst/>
          </a:prstGeom>
          <a:noFill/>
          <a:ln>
            <a:noFill/>
          </a:ln>
        </p:spPr>
      </p:pic>
    </p:spTree>
    <p:extLst>
      <p:ext uri="{BB962C8B-B14F-4D97-AF65-F5344CB8AC3E}">
        <p14:creationId xmlns:p14="http://schemas.microsoft.com/office/powerpoint/2010/main" val="329136248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753"/>
        <p:cNvGrpSpPr/>
        <p:nvPr/>
      </p:nvGrpSpPr>
      <p:grpSpPr>
        <a:xfrm>
          <a:off x="0" y="0"/>
          <a:ext cx="0" cy="0"/>
          <a:chOff x="0" y="0"/>
          <a:chExt cx="0" cy="0"/>
        </a:xfrm>
      </p:grpSpPr>
      <p:sp>
        <p:nvSpPr>
          <p:cNvPr id="1754" name="Google Shape;1754;gc96debfe75_1_1110"/>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65</a:t>
            </a:fld>
            <a:endParaRPr/>
          </a:p>
        </p:txBody>
      </p:sp>
      <p:sp>
        <p:nvSpPr>
          <p:cNvPr id="1755" name="Google Shape;1755;gc96debfe75_1_1110"/>
          <p:cNvSpPr txBox="1">
            <a:spLocks noGrp="1"/>
          </p:cNvSpPr>
          <p:nvPr>
            <p:ph type="title"/>
          </p:nvPr>
        </p:nvSpPr>
        <p:spPr>
          <a:xfrm>
            <a:off x="474705" y="149288"/>
            <a:ext cx="9483600" cy="510000"/>
          </a:xfrm>
          <a:prstGeom prst="rect">
            <a:avLst/>
          </a:prstGeom>
          <a:noFill/>
          <a:ln>
            <a:noFill/>
          </a:ln>
        </p:spPr>
        <p:txBody>
          <a:bodyPr spcFirstLastPara="1" vert="horz" wrap="square" lIns="121900" tIns="60933" rIns="121900" bIns="60933" rtlCol="0" anchor="ctr" anchorCtr="0">
            <a:noAutofit/>
          </a:bodyPr>
          <a:lstStyle/>
          <a:p>
            <a:r>
              <a:rPr lang="en"/>
              <a:t>Email Notification</a:t>
            </a:r>
            <a:endParaRPr/>
          </a:p>
        </p:txBody>
      </p:sp>
      <p:pic>
        <p:nvPicPr>
          <p:cNvPr id="1756" name="Google Shape;1756;gc96debfe75_1_1110"/>
          <p:cNvPicPr preferRelativeResize="0"/>
          <p:nvPr/>
        </p:nvPicPr>
        <p:blipFill>
          <a:blip r:embed="rId3">
            <a:alphaModFix/>
          </a:blip>
          <a:stretch>
            <a:fillRect/>
          </a:stretch>
        </p:blipFill>
        <p:spPr>
          <a:xfrm>
            <a:off x="203200" y="1771367"/>
            <a:ext cx="11785600" cy="3896967"/>
          </a:xfrm>
          <a:prstGeom prst="rect">
            <a:avLst/>
          </a:prstGeom>
          <a:noFill/>
          <a:ln>
            <a:noFill/>
          </a:ln>
        </p:spPr>
      </p:pic>
    </p:spTree>
    <p:extLst>
      <p:ext uri="{BB962C8B-B14F-4D97-AF65-F5344CB8AC3E}">
        <p14:creationId xmlns:p14="http://schemas.microsoft.com/office/powerpoint/2010/main" val="196456506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760"/>
        <p:cNvGrpSpPr/>
        <p:nvPr/>
      </p:nvGrpSpPr>
      <p:grpSpPr>
        <a:xfrm>
          <a:off x="0" y="0"/>
          <a:ext cx="0" cy="0"/>
          <a:chOff x="0" y="0"/>
          <a:chExt cx="0" cy="0"/>
        </a:xfrm>
      </p:grpSpPr>
      <p:sp>
        <p:nvSpPr>
          <p:cNvPr id="1761" name="Google Shape;1761;gc96debfe75_1_1117"/>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66</a:t>
            </a:fld>
            <a:endParaRPr/>
          </a:p>
        </p:txBody>
      </p:sp>
      <p:sp>
        <p:nvSpPr>
          <p:cNvPr id="1762" name="Google Shape;1762;gc96debfe75_1_1117"/>
          <p:cNvSpPr txBox="1">
            <a:spLocks noGrp="1"/>
          </p:cNvSpPr>
          <p:nvPr>
            <p:ph type="title"/>
          </p:nvPr>
        </p:nvSpPr>
        <p:spPr>
          <a:xfrm>
            <a:off x="422239" y="162621"/>
            <a:ext cx="9483600" cy="510000"/>
          </a:xfrm>
          <a:prstGeom prst="rect">
            <a:avLst/>
          </a:prstGeom>
          <a:noFill/>
          <a:ln>
            <a:noFill/>
          </a:ln>
        </p:spPr>
        <p:txBody>
          <a:bodyPr spcFirstLastPara="1" vert="horz" wrap="square" lIns="121900" tIns="60933" rIns="121900" bIns="60933" rtlCol="0" anchor="ctr" anchorCtr="0">
            <a:noAutofit/>
          </a:bodyPr>
          <a:lstStyle/>
          <a:p>
            <a:r>
              <a:rPr lang="en"/>
              <a:t>Email Notification</a:t>
            </a:r>
            <a:endParaRPr/>
          </a:p>
        </p:txBody>
      </p:sp>
      <p:pic>
        <p:nvPicPr>
          <p:cNvPr id="1763" name="Google Shape;1763;gc96debfe75_1_1117"/>
          <p:cNvPicPr preferRelativeResize="0"/>
          <p:nvPr/>
        </p:nvPicPr>
        <p:blipFill rotWithShape="1">
          <a:blip r:embed="rId3">
            <a:alphaModFix/>
          </a:blip>
          <a:srcRect/>
          <a:stretch/>
        </p:blipFill>
        <p:spPr>
          <a:xfrm>
            <a:off x="1256728" y="1016001"/>
            <a:ext cx="9678553" cy="5580956"/>
          </a:xfrm>
          <a:prstGeom prst="rect">
            <a:avLst/>
          </a:prstGeom>
          <a:noFill/>
          <a:ln w="19050" cap="flat" cmpd="sng">
            <a:solidFill>
              <a:srgbClr val="B7B7B7"/>
            </a:solidFill>
            <a:prstDash val="solid"/>
            <a:round/>
            <a:headEnd type="none" w="sm" len="sm"/>
            <a:tailEnd type="none" w="sm" len="sm"/>
          </a:ln>
        </p:spPr>
      </p:pic>
    </p:spTree>
    <p:extLst>
      <p:ext uri="{BB962C8B-B14F-4D97-AF65-F5344CB8AC3E}">
        <p14:creationId xmlns:p14="http://schemas.microsoft.com/office/powerpoint/2010/main" val="143042402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767"/>
        <p:cNvGrpSpPr/>
        <p:nvPr/>
      </p:nvGrpSpPr>
      <p:grpSpPr>
        <a:xfrm>
          <a:off x="0" y="0"/>
          <a:ext cx="0" cy="0"/>
          <a:chOff x="0" y="0"/>
          <a:chExt cx="0" cy="0"/>
        </a:xfrm>
      </p:grpSpPr>
      <p:sp>
        <p:nvSpPr>
          <p:cNvPr id="1768" name="Google Shape;1768;gc96debfe75_1_1123"/>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67</a:t>
            </a:fld>
            <a:endParaRPr/>
          </a:p>
        </p:txBody>
      </p:sp>
      <p:sp>
        <p:nvSpPr>
          <p:cNvPr id="1769" name="Google Shape;1769;gc96debfe75_1_1123"/>
          <p:cNvSpPr txBox="1">
            <a:spLocks noGrp="1"/>
          </p:cNvSpPr>
          <p:nvPr>
            <p:ph type="title"/>
          </p:nvPr>
        </p:nvSpPr>
        <p:spPr>
          <a:xfrm>
            <a:off x="422239" y="162621"/>
            <a:ext cx="9483600" cy="510000"/>
          </a:xfrm>
          <a:prstGeom prst="rect">
            <a:avLst/>
          </a:prstGeom>
          <a:noFill/>
          <a:ln>
            <a:noFill/>
          </a:ln>
        </p:spPr>
        <p:txBody>
          <a:bodyPr spcFirstLastPara="1" vert="horz" wrap="square" lIns="121900" tIns="60933" rIns="121900" bIns="60933" rtlCol="0" anchor="ctr" anchorCtr="0">
            <a:noAutofit/>
          </a:bodyPr>
          <a:lstStyle/>
          <a:p>
            <a:r>
              <a:rPr lang="en"/>
              <a:t>Email Notification</a:t>
            </a:r>
            <a:endParaRPr/>
          </a:p>
        </p:txBody>
      </p:sp>
      <p:pic>
        <p:nvPicPr>
          <p:cNvPr id="1770" name="Google Shape;1770;gc96debfe75_1_1123"/>
          <p:cNvPicPr preferRelativeResize="0"/>
          <p:nvPr/>
        </p:nvPicPr>
        <p:blipFill rotWithShape="1">
          <a:blip r:embed="rId3">
            <a:alphaModFix/>
          </a:blip>
          <a:srcRect/>
          <a:stretch/>
        </p:blipFill>
        <p:spPr>
          <a:xfrm>
            <a:off x="1271514" y="1121790"/>
            <a:ext cx="6490852" cy="1496119"/>
          </a:xfrm>
          <a:prstGeom prst="rect">
            <a:avLst/>
          </a:prstGeom>
          <a:noFill/>
          <a:ln w="19050" cap="flat" cmpd="sng">
            <a:solidFill>
              <a:srgbClr val="999999"/>
            </a:solidFill>
            <a:prstDash val="solid"/>
            <a:round/>
            <a:headEnd type="none" w="sm" len="sm"/>
            <a:tailEnd type="none" w="sm" len="sm"/>
          </a:ln>
        </p:spPr>
      </p:pic>
      <p:pic>
        <p:nvPicPr>
          <p:cNvPr id="1771" name="Google Shape;1771;gc96debfe75_1_1123"/>
          <p:cNvPicPr preferRelativeResize="0"/>
          <p:nvPr/>
        </p:nvPicPr>
        <p:blipFill rotWithShape="1">
          <a:blip r:embed="rId4">
            <a:alphaModFix/>
          </a:blip>
          <a:srcRect/>
          <a:stretch/>
        </p:blipFill>
        <p:spPr>
          <a:xfrm>
            <a:off x="1271490" y="3067057"/>
            <a:ext cx="7785100" cy="3289300"/>
          </a:xfrm>
          <a:prstGeom prst="rect">
            <a:avLst/>
          </a:prstGeom>
          <a:noFill/>
          <a:ln w="28575" cap="flat" cmpd="sng">
            <a:solidFill>
              <a:srgbClr val="B7B7B7"/>
            </a:solidFill>
            <a:prstDash val="solid"/>
            <a:round/>
            <a:headEnd type="none" w="sm" len="sm"/>
            <a:tailEnd type="none" w="sm" len="sm"/>
          </a:ln>
        </p:spPr>
      </p:pic>
      <p:cxnSp>
        <p:nvCxnSpPr>
          <p:cNvPr id="1772" name="Google Shape;1772;gc96debfe75_1_1123"/>
          <p:cNvCxnSpPr/>
          <p:nvPr/>
        </p:nvCxnSpPr>
        <p:spPr>
          <a:xfrm flipH="1">
            <a:off x="4314981" y="1898073"/>
            <a:ext cx="506400" cy="318800"/>
          </a:xfrm>
          <a:prstGeom prst="straightConnector1">
            <a:avLst/>
          </a:prstGeom>
          <a:noFill/>
          <a:ln w="38100" cap="flat" cmpd="sng">
            <a:solidFill>
              <a:srgbClr val="C55A11"/>
            </a:solidFill>
            <a:prstDash val="solid"/>
            <a:round/>
            <a:headEnd type="none" w="sm" len="sm"/>
            <a:tailEnd type="triangle" w="med" len="med"/>
          </a:ln>
        </p:spPr>
      </p:cxnSp>
    </p:spTree>
    <p:extLst>
      <p:ext uri="{BB962C8B-B14F-4D97-AF65-F5344CB8AC3E}">
        <p14:creationId xmlns:p14="http://schemas.microsoft.com/office/powerpoint/2010/main" val="28450154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776"/>
        <p:cNvGrpSpPr/>
        <p:nvPr/>
      </p:nvGrpSpPr>
      <p:grpSpPr>
        <a:xfrm>
          <a:off x="0" y="0"/>
          <a:ext cx="0" cy="0"/>
          <a:chOff x="0" y="0"/>
          <a:chExt cx="0" cy="0"/>
        </a:xfrm>
      </p:grpSpPr>
      <p:sp>
        <p:nvSpPr>
          <p:cNvPr id="1777" name="Google Shape;1777;gc96debfd06_0_647"/>
          <p:cNvSpPr txBox="1">
            <a:spLocks noGrp="1"/>
          </p:cNvSpPr>
          <p:nvPr>
            <p:ph type="sldNum" idx="12"/>
          </p:nvPr>
        </p:nvSpPr>
        <p:spPr>
          <a:xfrm>
            <a:off x="86233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68</a:t>
            </a:fld>
            <a:endParaRPr/>
          </a:p>
        </p:txBody>
      </p:sp>
      <p:sp>
        <p:nvSpPr>
          <p:cNvPr id="1778" name="Google Shape;1778;gc96debfd06_0_647"/>
          <p:cNvSpPr txBox="1"/>
          <p:nvPr/>
        </p:nvSpPr>
        <p:spPr>
          <a:xfrm>
            <a:off x="2388967" y="2233000"/>
            <a:ext cx="7368400" cy="2392000"/>
          </a:xfrm>
          <a:prstGeom prst="rect">
            <a:avLst/>
          </a:prstGeom>
          <a:noFill/>
          <a:ln>
            <a:noFill/>
          </a:ln>
        </p:spPr>
        <p:txBody>
          <a:bodyPr spcFirstLastPara="1" wrap="square" lIns="121900" tIns="60933" rIns="121900" bIns="60933" anchor="t" anchorCtr="0">
            <a:noAutofit/>
          </a:bodyPr>
          <a:lstStyle/>
          <a:p>
            <a:pPr algn="ctr">
              <a:buClr>
                <a:srgbClr val="000000"/>
              </a:buClr>
              <a:buSzPts val="3200"/>
            </a:pPr>
            <a:r>
              <a:rPr lang="en" sz="4267">
                <a:solidFill>
                  <a:schemeClr val="lt1"/>
                </a:solidFill>
                <a:latin typeface="Proxima Nova"/>
                <a:ea typeface="Proxima Nova"/>
                <a:cs typeface="Proxima Nova"/>
                <a:sym typeface="Proxima Nova"/>
              </a:rPr>
              <a:t>Parameterized Jenkins Job</a:t>
            </a:r>
            <a:endParaRPr sz="4267">
              <a:solidFill>
                <a:schemeClr val="lt1"/>
              </a:solidFill>
              <a:latin typeface="Proxima Nova"/>
              <a:ea typeface="Proxima Nova"/>
              <a:cs typeface="Proxima Nova"/>
              <a:sym typeface="Proxima Nova"/>
            </a:endParaRPr>
          </a:p>
        </p:txBody>
      </p:sp>
    </p:spTree>
    <p:extLst>
      <p:ext uri="{BB962C8B-B14F-4D97-AF65-F5344CB8AC3E}">
        <p14:creationId xmlns:p14="http://schemas.microsoft.com/office/powerpoint/2010/main" val="341316507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783"/>
        <p:cNvGrpSpPr/>
        <p:nvPr/>
      </p:nvGrpSpPr>
      <p:grpSpPr>
        <a:xfrm>
          <a:off x="0" y="0"/>
          <a:ext cx="0" cy="0"/>
          <a:chOff x="0" y="0"/>
          <a:chExt cx="0" cy="0"/>
        </a:xfrm>
      </p:grpSpPr>
      <p:sp>
        <p:nvSpPr>
          <p:cNvPr id="1784" name="Google Shape;1784;gc96debfd06_0_653"/>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69</a:t>
            </a:fld>
            <a:endParaRPr/>
          </a:p>
        </p:txBody>
      </p:sp>
      <p:sp>
        <p:nvSpPr>
          <p:cNvPr id="1785" name="Google Shape;1785;gc96debfd06_0_653"/>
          <p:cNvSpPr txBox="1">
            <a:spLocks noGrp="1"/>
          </p:cNvSpPr>
          <p:nvPr>
            <p:ph type="title"/>
          </p:nvPr>
        </p:nvSpPr>
        <p:spPr>
          <a:xfrm>
            <a:off x="422239" y="162621"/>
            <a:ext cx="4981200" cy="510000"/>
          </a:xfrm>
          <a:prstGeom prst="rect">
            <a:avLst/>
          </a:prstGeom>
          <a:noFill/>
          <a:ln>
            <a:noFill/>
          </a:ln>
        </p:spPr>
        <p:txBody>
          <a:bodyPr spcFirstLastPara="1" vert="horz" wrap="square" lIns="121900" tIns="60933" rIns="121900" bIns="60933" rtlCol="0" anchor="ctr" anchorCtr="0">
            <a:noAutofit/>
          </a:bodyPr>
          <a:lstStyle/>
          <a:p>
            <a:r>
              <a:rPr lang="en"/>
              <a:t>Parameterized Project</a:t>
            </a:r>
            <a:endParaRPr/>
          </a:p>
        </p:txBody>
      </p:sp>
      <p:pic>
        <p:nvPicPr>
          <p:cNvPr id="1786" name="Google Shape;1786;gc96debfd06_0_653"/>
          <p:cNvPicPr preferRelativeResize="0"/>
          <p:nvPr/>
        </p:nvPicPr>
        <p:blipFill rotWithShape="1">
          <a:blip r:embed="rId3">
            <a:alphaModFix/>
          </a:blip>
          <a:srcRect/>
          <a:stretch/>
        </p:blipFill>
        <p:spPr>
          <a:xfrm>
            <a:off x="219181" y="926361"/>
            <a:ext cx="4256712" cy="5612553"/>
          </a:xfrm>
          <a:prstGeom prst="rect">
            <a:avLst/>
          </a:prstGeom>
          <a:noFill/>
          <a:ln w="19050" cap="flat" cmpd="sng">
            <a:solidFill>
              <a:srgbClr val="B7B7B7"/>
            </a:solidFill>
            <a:prstDash val="solid"/>
            <a:round/>
            <a:headEnd type="none" w="sm" len="sm"/>
            <a:tailEnd type="none" w="sm" len="sm"/>
          </a:ln>
        </p:spPr>
      </p:pic>
      <p:sp>
        <p:nvSpPr>
          <p:cNvPr id="1787" name="Google Shape;1787;gc96debfd06_0_653"/>
          <p:cNvSpPr txBox="1"/>
          <p:nvPr/>
        </p:nvSpPr>
        <p:spPr>
          <a:xfrm>
            <a:off x="5007800" y="2171034"/>
            <a:ext cx="6986400" cy="3036995"/>
          </a:xfrm>
          <a:prstGeom prst="rect">
            <a:avLst/>
          </a:prstGeom>
          <a:noFill/>
          <a:ln w="19050" cap="flat" cmpd="sng">
            <a:solidFill>
              <a:srgbClr val="999999"/>
            </a:solidFill>
            <a:prstDash val="solid"/>
            <a:round/>
            <a:headEnd type="none" w="sm" len="sm"/>
            <a:tailEnd type="none" w="sm" len="sm"/>
          </a:ln>
        </p:spPr>
        <p:txBody>
          <a:bodyPr spcFirstLastPara="1" wrap="square" lIns="121900" tIns="60933" rIns="121900" bIns="60933" anchor="t" anchorCtr="0">
            <a:spAutoFit/>
          </a:bodyPr>
          <a:lstStyle/>
          <a:p>
            <a:pPr>
              <a:buClr>
                <a:srgbClr val="000000"/>
              </a:buClr>
              <a:buSzPts val="1400"/>
            </a:pPr>
            <a:endParaRPr sz="2400"/>
          </a:p>
          <a:p>
            <a:pPr>
              <a:buClr>
                <a:srgbClr val="000000"/>
              </a:buClr>
              <a:buSzPts val="1400"/>
            </a:pPr>
            <a:r>
              <a:rPr lang="en" sz="1867">
                <a:solidFill>
                  <a:srgbClr val="000000"/>
                </a:solidFill>
                <a:latin typeface="Arial"/>
                <a:ea typeface="Arial"/>
                <a:cs typeface="Arial"/>
                <a:sym typeface="Arial"/>
              </a:rPr>
              <a:t>Step1. </a:t>
            </a:r>
            <a:r>
              <a:rPr lang="en" sz="2400"/>
              <a:t>C</a:t>
            </a:r>
            <a:r>
              <a:rPr lang="en" sz="1867">
                <a:solidFill>
                  <a:srgbClr val="000000"/>
                </a:solidFill>
                <a:latin typeface="Arial"/>
                <a:ea typeface="Arial"/>
                <a:cs typeface="Arial"/>
                <a:sym typeface="Arial"/>
              </a:rPr>
              <a:t>reate a freestyle project: </a:t>
            </a:r>
            <a:r>
              <a:rPr lang="en" sz="1867" b="1">
                <a:solidFill>
                  <a:srgbClr val="000000"/>
                </a:solidFill>
                <a:latin typeface="Arial"/>
                <a:ea typeface="Arial"/>
                <a:cs typeface="Arial"/>
                <a:sym typeface="Arial"/>
              </a:rPr>
              <a:t>calculator parameterized</a:t>
            </a:r>
            <a:endParaRPr sz="1867">
              <a:solidFill>
                <a:srgbClr val="000000"/>
              </a:solidFill>
              <a:latin typeface="Arial"/>
              <a:ea typeface="Arial"/>
              <a:cs typeface="Arial"/>
              <a:sym typeface="Arial"/>
            </a:endParaRPr>
          </a:p>
          <a:p>
            <a:pPr>
              <a:buClr>
                <a:srgbClr val="000000"/>
              </a:buClr>
              <a:buSzPts val="1400"/>
            </a:pPr>
            <a:endParaRPr sz="1867" b="1">
              <a:solidFill>
                <a:srgbClr val="000000"/>
              </a:solidFill>
              <a:latin typeface="Arial"/>
              <a:ea typeface="Arial"/>
              <a:cs typeface="Arial"/>
              <a:sym typeface="Arial"/>
            </a:endParaRPr>
          </a:p>
          <a:p>
            <a:pPr>
              <a:buClr>
                <a:srgbClr val="000000"/>
              </a:buClr>
              <a:buSzPts val="1400"/>
            </a:pPr>
            <a:r>
              <a:rPr lang="en" sz="1867">
                <a:solidFill>
                  <a:srgbClr val="000000"/>
                </a:solidFill>
                <a:latin typeface="Arial"/>
                <a:ea typeface="Arial"/>
                <a:cs typeface="Arial"/>
                <a:sym typeface="Arial"/>
              </a:rPr>
              <a:t>Step 2. Develop a simple calculator shell program in the default workspace </a:t>
            </a:r>
            <a:endParaRPr sz="1867">
              <a:solidFill>
                <a:srgbClr val="000000"/>
              </a:solidFill>
              <a:latin typeface="Arial"/>
              <a:ea typeface="Arial"/>
              <a:cs typeface="Arial"/>
              <a:sym typeface="Arial"/>
            </a:endParaRPr>
          </a:p>
          <a:p>
            <a:pPr>
              <a:buClr>
                <a:srgbClr val="000000"/>
              </a:buClr>
              <a:buSzPts val="1400"/>
            </a:pPr>
            <a:endParaRPr sz="1867">
              <a:solidFill>
                <a:srgbClr val="000000"/>
              </a:solidFill>
              <a:latin typeface="Arial"/>
              <a:ea typeface="Arial"/>
              <a:cs typeface="Arial"/>
              <a:sym typeface="Arial"/>
            </a:endParaRPr>
          </a:p>
          <a:p>
            <a:pPr>
              <a:buClr>
                <a:srgbClr val="000000"/>
              </a:buClr>
              <a:buSzPts val="1400"/>
            </a:pPr>
            <a:r>
              <a:rPr lang="en" sz="1867">
                <a:solidFill>
                  <a:srgbClr val="000000"/>
                </a:solidFill>
                <a:latin typeface="Arial"/>
                <a:ea typeface="Arial"/>
                <a:cs typeface="Arial"/>
                <a:sym typeface="Arial"/>
              </a:rPr>
              <a:t>Step 3. During execution, </a:t>
            </a:r>
            <a:r>
              <a:rPr lang="en" sz="2400"/>
              <a:t>you </a:t>
            </a:r>
            <a:r>
              <a:rPr lang="en" sz="1867">
                <a:solidFill>
                  <a:srgbClr val="000000"/>
                </a:solidFill>
                <a:latin typeface="Arial"/>
                <a:ea typeface="Arial"/>
                <a:cs typeface="Arial"/>
                <a:sym typeface="Arial"/>
              </a:rPr>
              <a:t>can choose the a, b and choice through Jenkins </a:t>
            </a:r>
            <a:r>
              <a:rPr lang="en" sz="2400"/>
              <a:t>‘</a:t>
            </a:r>
            <a:r>
              <a:rPr lang="en" sz="1867">
                <a:solidFill>
                  <a:srgbClr val="000000"/>
                </a:solidFill>
                <a:latin typeface="Arial"/>
                <a:ea typeface="Arial"/>
                <a:cs typeface="Arial"/>
                <a:sym typeface="Arial"/>
              </a:rPr>
              <a:t>This project is parameterized</a:t>
            </a:r>
            <a:r>
              <a:rPr lang="en" sz="2400"/>
              <a:t>’</a:t>
            </a:r>
            <a:r>
              <a:rPr lang="en" sz="1867">
                <a:solidFill>
                  <a:srgbClr val="000000"/>
                </a:solidFill>
                <a:latin typeface="Arial"/>
                <a:ea typeface="Arial"/>
                <a:cs typeface="Arial"/>
                <a:sym typeface="Arial"/>
              </a:rPr>
              <a:t> option </a:t>
            </a:r>
            <a:endParaRPr sz="1867">
              <a:solidFill>
                <a:srgbClr val="000000"/>
              </a:solidFill>
              <a:latin typeface="Arial"/>
              <a:ea typeface="Arial"/>
              <a:cs typeface="Arial"/>
              <a:sym typeface="Arial"/>
            </a:endParaRPr>
          </a:p>
          <a:p>
            <a:pPr>
              <a:buClr>
                <a:srgbClr val="000000"/>
              </a:buClr>
              <a:buSzPts val="1400"/>
            </a:pPr>
            <a:endParaRPr sz="1867">
              <a:solidFill>
                <a:srgbClr val="000000"/>
              </a:solidFill>
              <a:latin typeface="Arial"/>
              <a:ea typeface="Arial"/>
              <a:cs typeface="Arial"/>
              <a:sym typeface="Arial"/>
            </a:endParaRPr>
          </a:p>
        </p:txBody>
      </p:sp>
    </p:spTree>
    <p:extLst>
      <p:ext uri="{BB962C8B-B14F-4D97-AF65-F5344CB8AC3E}">
        <p14:creationId xmlns:p14="http://schemas.microsoft.com/office/powerpoint/2010/main" val="8492191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6" name="Google Shape;1246;gc96debfe75_2_1266"/>
          <p:cNvSpPr txBox="1">
            <a:spLocks noGrp="1"/>
          </p:cNvSpPr>
          <p:nvPr>
            <p:ph type="sldNum" idx="4294967295"/>
          </p:nvPr>
        </p:nvSpPr>
        <p:spPr>
          <a:xfrm>
            <a:off x="8682567" y="6356351"/>
            <a:ext cx="2743200" cy="366000"/>
          </a:xfrm>
          <a:prstGeom prst="rect">
            <a:avLst/>
          </a:prstGeom>
          <a:noFill/>
          <a:ln>
            <a:noFill/>
          </a:ln>
        </p:spPr>
        <p:txBody>
          <a:bodyPr spcFirstLastPara="1" vert="horz" wrap="square" lIns="121900" tIns="60933" rIns="121900" bIns="60933" rtlCol="0" anchor="ctr" anchorCtr="0">
            <a:noAutofit/>
          </a:bodyPr>
          <a:lstStyle/>
          <a:p>
            <a:pPr>
              <a:buSzPts val="900"/>
            </a:pPr>
            <a:fld id="{00000000-1234-1234-1234-123412341234}" type="slidenum">
              <a:rPr lang="en">
                <a:solidFill>
                  <a:srgbClr val="FF0000"/>
                </a:solidFill>
                <a:latin typeface="Proxima Nova"/>
                <a:ea typeface="Proxima Nova"/>
                <a:cs typeface="Proxima Nova"/>
                <a:sym typeface="Proxima Nova"/>
              </a:rPr>
              <a:pPr>
                <a:buSzPts val="900"/>
              </a:pPr>
              <a:t>7</a:t>
            </a:fld>
            <a:endParaRPr>
              <a:solidFill>
                <a:srgbClr val="FF0000"/>
              </a:solidFill>
              <a:latin typeface="Proxima Nova"/>
              <a:ea typeface="Proxima Nova"/>
              <a:cs typeface="Proxima Nova"/>
              <a:sym typeface="Proxima Nova"/>
            </a:endParaRPr>
          </a:p>
        </p:txBody>
      </p:sp>
      <p:sp>
        <p:nvSpPr>
          <p:cNvPr id="1247" name="Google Shape;1247;gc96debfe75_2_1266"/>
          <p:cNvSpPr txBox="1"/>
          <p:nvPr/>
        </p:nvSpPr>
        <p:spPr>
          <a:xfrm>
            <a:off x="514669" y="269900"/>
            <a:ext cx="8677200" cy="537200"/>
          </a:xfrm>
          <a:prstGeom prst="rect">
            <a:avLst/>
          </a:prstGeom>
          <a:noFill/>
          <a:ln>
            <a:noFill/>
          </a:ln>
        </p:spPr>
        <p:txBody>
          <a:bodyPr spcFirstLastPara="1" wrap="square" lIns="121900" tIns="60933" rIns="121900" bIns="60933" anchor="ctr" anchorCtr="0">
            <a:noAutofit/>
          </a:bodyPr>
          <a:lstStyle/>
          <a:p>
            <a:pPr>
              <a:lnSpc>
                <a:spcPct val="80000"/>
              </a:lnSpc>
              <a:buClr>
                <a:schemeClr val="dk1"/>
              </a:buClr>
              <a:buSzPts val="1100"/>
            </a:pPr>
            <a:r>
              <a:rPr lang="en" sz="3387">
                <a:solidFill>
                  <a:schemeClr val="lt1"/>
                </a:solidFill>
                <a:latin typeface="Proxima Nova"/>
                <a:ea typeface="Proxima Nova"/>
                <a:cs typeface="Proxima Nova"/>
                <a:sym typeface="Proxima Nova"/>
              </a:rPr>
              <a:t>Drawbacks of Traditional SDLC</a:t>
            </a:r>
            <a:endParaRPr sz="3387">
              <a:solidFill>
                <a:schemeClr val="lt1"/>
              </a:solidFill>
              <a:latin typeface="Proxima Nova"/>
              <a:ea typeface="Proxima Nova"/>
              <a:cs typeface="Proxima Nova"/>
              <a:sym typeface="Proxima Nova"/>
            </a:endParaRPr>
          </a:p>
        </p:txBody>
      </p:sp>
      <p:sp>
        <p:nvSpPr>
          <p:cNvPr id="1249" name="Google Shape;1249;gc96debfe75_2_1266"/>
          <p:cNvSpPr txBox="1"/>
          <p:nvPr/>
        </p:nvSpPr>
        <p:spPr>
          <a:xfrm>
            <a:off x="129701" y="5100070"/>
            <a:ext cx="12062400" cy="1326655"/>
          </a:xfrm>
          <a:prstGeom prst="rect">
            <a:avLst/>
          </a:prstGeom>
          <a:solidFill>
            <a:schemeClr val="lt1"/>
          </a:solidFill>
          <a:ln>
            <a:noFill/>
          </a:ln>
        </p:spPr>
        <p:txBody>
          <a:bodyPr spcFirstLastPara="1" wrap="square" lIns="121900" tIns="60933" rIns="121900" bIns="60933" anchor="t" anchorCtr="0">
            <a:spAutoFit/>
          </a:bodyPr>
          <a:lstStyle/>
          <a:p>
            <a:pPr marL="609585" indent="-618051">
              <a:lnSpc>
                <a:spcPct val="115000"/>
              </a:lnSpc>
              <a:buClr>
                <a:srgbClr val="000000"/>
              </a:buClr>
              <a:buSzPts val="1700"/>
              <a:buFont typeface="Noto Sans Symbols"/>
              <a:buChar char="●"/>
            </a:pPr>
            <a:r>
              <a:rPr lang="en" sz="2267">
                <a:solidFill>
                  <a:srgbClr val="000000"/>
                </a:solidFill>
                <a:latin typeface="Arial"/>
                <a:ea typeface="Arial"/>
                <a:cs typeface="Arial"/>
                <a:sym typeface="Arial"/>
              </a:rPr>
              <a:t>Agile breaks the wall between </a:t>
            </a:r>
            <a:r>
              <a:rPr lang="en" sz="2267">
                <a:solidFill>
                  <a:srgbClr val="000000"/>
                </a:solidFill>
                <a:latin typeface="Arial"/>
                <a:ea typeface="Arial"/>
                <a:cs typeface="Arial"/>
                <a:sym typeface="Arial"/>
                <a:extLst>
                  <a: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textRoundtripDataId="3"/>
                  </a:ext>
                </a:extLst>
              </a:rPr>
              <a:t>Business</a:t>
            </a:r>
            <a:r>
              <a:rPr lang="en" sz="2267">
                <a:solidFill>
                  <a:srgbClr val="000000"/>
                </a:solidFill>
                <a:latin typeface="Arial"/>
                <a:ea typeface="Arial"/>
                <a:cs typeface="Arial"/>
                <a:sym typeface="Arial"/>
              </a:rPr>
              <a:t> and Development teams.</a:t>
            </a:r>
            <a:endParaRPr sz="2267">
              <a:solidFill>
                <a:srgbClr val="000000"/>
              </a:solidFill>
              <a:latin typeface="Arial"/>
              <a:ea typeface="Arial"/>
              <a:cs typeface="Arial"/>
              <a:sym typeface="Arial"/>
            </a:endParaRPr>
          </a:p>
          <a:p>
            <a:pPr marL="609585" indent="-618051">
              <a:lnSpc>
                <a:spcPct val="115000"/>
              </a:lnSpc>
              <a:buClr>
                <a:srgbClr val="000000"/>
              </a:buClr>
              <a:buSzPts val="1700"/>
              <a:buFont typeface="Noto Sans Symbols"/>
              <a:buChar char="●"/>
            </a:pPr>
            <a:r>
              <a:rPr lang="en" sz="2267">
                <a:solidFill>
                  <a:srgbClr val="000000"/>
                </a:solidFill>
                <a:latin typeface="Arial"/>
                <a:ea typeface="Arial"/>
                <a:cs typeface="Arial"/>
                <a:sym typeface="Arial"/>
              </a:rPr>
              <a:t>DevOps breaks the wall between Development and Operations </a:t>
            </a:r>
            <a:r>
              <a:rPr lang="en" sz="2267">
                <a:solidFill>
                  <a:schemeClr val="dk1"/>
                </a:solidFill>
              </a:rPr>
              <a:t>teams</a:t>
            </a:r>
            <a:r>
              <a:rPr lang="en" sz="2267">
                <a:solidFill>
                  <a:srgbClr val="000000"/>
                </a:solidFill>
                <a:latin typeface="Arial"/>
                <a:ea typeface="Arial"/>
                <a:cs typeface="Arial"/>
                <a:sym typeface="Arial"/>
              </a:rPr>
              <a:t>.</a:t>
            </a:r>
            <a:endParaRPr sz="2267">
              <a:solidFill>
                <a:srgbClr val="000000"/>
              </a:solidFill>
              <a:latin typeface="Arial"/>
              <a:ea typeface="Arial"/>
              <a:cs typeface="Arial"/>
              <a:sym typeface="Arial"/>
            </a:endParaRPr>
          </a:p>
          <a:p>
            <a:pPr marL="609585" indent="-618051">
              <a:lnSpc>
                <a:spcPct val="115000"/>
              </a:lnSpc>
              <a:buClr>
                <a:srgbClr val="000000"/>
              </a:buClr>
              <a:buSzPts val="1700"/>
              <a:buFont typeface="Noto Sans Symbols"/>
              <a:buChar char="●"/>
            </a:pPr>
            <a:r>
              <a:rPr lang="en" sz="2267">
                <a:solidFill>
                  <a:srgbClr val="000000"/>
                </a:solidFill>
                <a:latin typeface="Arial"/>
                <a:ea typeface="Arial"/>
                <a:cs typeface="Arial"/>
                <a:sym typeface="Arial"/>
              </a:rPr>
              <a:t>DevOps cent</a:t>
            </a:r>
            <a:r>
              <a:rPr lang="en" sz="2267"/>
              <a:t>re</a:t>
            </a:r>
            <a:r>
              <a:rPr lang="en" sz="2267">
                <a:solidFill>
                  <a:srgbClr val="000000"/>
                </a:solidFill>
                <a:latin typeface="Arial"/>
                <a:ea typeface="Arial"/>
                <a:cs typeface="Arial"/>
                <a:sym typeface="Arial"/>
              </a:rPr>
              <a:t>s on the concept of sharing</a:t>
            </a:r>
            <a:r>
              <a:rPr lang="en" sz="2267"/>
              <a:t> (</a:t>
            </a:r>
            <a:r>
              <a:rPr lang="en" sz="2267">
                <a:solidFill>
                  <a:srgbClr val="000000"/>
                </a:solidFill>
                <a:latin typeface="Arial"/>
                <a:ea typeface="Arial"/>
                <a:cs typeface="Arial"/>
                <a:sym typeface="Arial"/>
              </a:rPr>
              <a:t>ideas, issues, processes, tools and goals). </a:t>
            </a:r>
            <a:endParaRPr sz="2267">
              <a:solidFill>
                <a:srgbClr val="000000"/>
              </a:solidFill>
              <a:latin typeface="Arial"/>
              <a:ea typeface="Arial"/>
              <a:cs typeface="Arial"/>
              <a:sym typeface="Arial"/>
            </a:endParaRPr>
          </a:p>
        </p:txBody>
      </p:sp>
      <p:pic>
        <p:nvPicPr>
          <p:cNvPr id="1250" name="Google Shape;1250;gc96debfe75_2_1266"/>
          <p:cNvPicPr preferRelativeResize="0"/>
          <p:nvPr/>
        </p:nvPicPr>
        <p:blipFill>
          <a:blip r:embed="rId3">
            <a:alphaModFix/>
          </a:blip>
          <a:stretch>
            <a:fillRect/>
          </a:stretch>
        </p:blipFill>
        <p:spPr>
          <a:xfrm>
            <a:off x="349900" y="1410267"/>
            <a:ext cx="11424165" cy="3486600"/>
          </a:xfrm>
          <a:prstGeom prst="rect">
            <a:avLst/>
          </a:prstGeom>
          <a:noFill/>
          <a:ln>
            <a:noFill/>
          </a:ln>
        </p:spPr>
      </p:pic>
    </p:spTree>
    <p:extLst>
      <p:ext uri="{BB962C8B-B14F-4D97-AF65-F5344CB8AC3E}">
        <p14:creationId xmlns:p14="http://schemas.microsoft.com/office/powerpoint/2010/main" val="349971073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791"/>
        <p:cNvGrpSpPr/>
        <p:nvPr/>
      </p:nvGrpSpPr>
      <p:grpSpPr>
        <a:xfrm>
          <a:off x="0" y="0"/>
          <a:ext cx="0" cy="0"/>
          <a:chOff x="0" y="0"/>
          <a:chExt cx="0" cy="0"/>
        </a:xfrm>
      </p:grpSpPr>
      <p:sp>
        <p:nvSpPr>
          <p:cNvPr id="1792" name="Google Shape;1792;gc96debfd06_0_660"/>
          <p:cNvSpPr txBox="1">
            <a:spLocks noGrp="1"/>
          </p:cNvSpPr>
          <p:nvPr>
            <p:ph type="title"/>
          </p:nvPr>
        </p:nvSpPr>
        <p:spPr>
          <a:xfrm>
            <a:off x="422239" y="162621"/>
            <a:ext cx="8030000" cy="510000"/>
          </a:xfrm>
          <a:prstGeom prst="rect">
            <a:avLst/>
          </a:prstGeom>
          <a:noFill/>
          <a:ln>
            <a:noFill/>
          </a:ln>
        </p:spPr>
        <p:txBody>
          <a:bodyPr spcFirstLastPara="1" vert="horz" wrap="square" lIns="121900" tIns="60933" rIns="121900" bIns="60933" rtlCol="0" anchor="ctr" anchorCtr="0">
            <a:noAutofit/>
          </a:bodyPr>
          <a:lstStyle/>
          <a:p>
            <a:r>
              <a:rPr lang="en"/>
              <a:t>Enter the </a:t>
            </a:r>
            <a:r>
              <a:rPr lang="en" b="1"/>
              <a:t>First</a:t>
            </a:r>
            <a:r>
              <a:rPr lang="en"/>
              <a:t> and </a:t>
            </a:r>
            <a:r>
              <a:rPr lang="en" b="1"/>
              <a:t>Second</a:t>
            </a:r>
            <a:r>
              <a:rPr lang="en"/>
              <a:t> Parameters</a:t>
            </a:r>
            <a:endParaRPr/>
          </a:p>
        </p:txBody>
      </p:sp>
      <p:pic>
        <p:nvPicPr>
          <p:cNvPr id="1793" name="Google Shape;1793;gc96debfd06_0_660"/>
          <p:cNvPicPr preferRelativeResize="0"/>
          <p:nvPr/>
        </p:nvPicPr>
        <p:blipFill>
          <a:blip r:embed="rId3">
            <a:alphaModFix/>
          </a:blip>
          <a:stretch>
            <a:fillRect/>
          </a:stretch>
        </p:blipFill>
        <p:spPr>
          <a:xfrm>
            <a:off x="1049700" y="875834"/>
            <a:ext cx="10147035" cy="5778965"/>
          </a:xfrm>
          <a:prstGeom prst="rect">
            <a:avLst/>
          </a:prstGeom>
          <a:noFill/>
          <a:ln>
            <a:noFill/>
          </a:ln>
        </p:spPr>
      </p:pic>
    </p:spTree>
    <p:extLst>
      <p:ext uri="{BB962C8B-B14F-4D97-AF65-F5344CB8AC3E}">
        <p14:creationId xmlns:p14="http://schemas.microsoft.com/office/powerpoint/2010/main" val="422923880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797"/>
        <p:cNvGrpSpPr/>
        <p:nvPr/>
      </p:nvGrpSpPr>
      <p:grpSpPr>
        <a:xfrm>
          <a:off x="0" y="0"/>
          <a:ext cx="0" cy="0"/>
          <a:chOff x="0" y="0"/>
          <a:chExt cx="0" cy="0"/>
        </a:xfrm>
      </p:grpSpPr>
      <p:sp>
        <p:nvSpPr>
          <p:cNvPr id="1798" name="Google Shape;1798;gc96debfd06_0_668"/>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71</a:t>
            </a:fld>
            <a:endParaRPr/>
          </a:p>
        </p:txBody>
      </p:sp>
      <p:sp>
        <p:nvSpPr>
          <p:cNvPr id="1799" name="Google Shape;1799;gc96debfd06_0_668"/>
          <p:cNvSpPr txBox="1">
            <a:spLocks noGrp="1"/>
          </p:cNvSpPr>
          <p:nvPr>
            <p:ph type="title"/>
          </p:nvPr>
        </p:nvSpPr>
        <p:spPr>
          <a:xfrm>
            <a:off x="422239" y="162621"/>
            <a:ext cx="4981200" cy="510000"/>
          </a:xfrm>
          <a:prstGeom prst="rect">
            <a:avLst/>
          </a:prstGeom>
          <a:noFill/>
          <a:ln>
            <a:noFill/>
          </a:ln>
        </p:spPr>
        <p:txBody>
          <a:bodyPr spcFirstLastPara="1" vert="horz" wrap="square" lIns="121900" tIns="60933" rIns="121900" bIns="60933" rtlCol="0" anchor="ctr" anchorCtr="0">
            <a:noAutofit/>
          </a:bodyPr>
          <a:lstStyle/>
          <a:p>
            <a:r>
              <a:rPr lang="en"/>
              <a:t>Choice Parameter</a:t>
            </a:r>
            <a:endParaRPr/>
          </a:p>
        </p:txBody>
      </p:sp>
      <p:pic>
        <p:nvPicPr>
          <p:cNvPr id="1800" name="Google Shape;1800;gc96debfd06_0_668"/>
          <p:cNvPicPr preferRelativeResize="0"/>
          <p:nvPr/>
        </p:nvPicPr>
        <p:blipFill>
          <a:blip r:embed="rId3">
            <a:alphaModFix/>
          </a:blip>
          <a:stretch>
            <a:fillRect/>
          </a:stretch>
        </p:blipFill>
        <p:spPr>
          <a:xfrm>
            <a:off x="765733" y="1208222"/>
            <a:ext cx="10660531" cy="5277329"/>
          </a:xfrm>
          <a:prstGeom prst="rect">
            <a:avLst/>
          </a:prstGeom>
          <a:noFill/>
          <a:ln>
            <a:noFill/>
          </a:ln>
        </p:spPr>
      </p:pic>
    </p:spTree>
    <p:extLst>
      <p:ext uri="{BB962C8B-B14F-4D97-AF65-F5344CB8AC3E}">
        <p14:creationId xmlns:p14="http://schemas.microsoft.com/office/powerpoint/2010/main" val="313597167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804"/>
        <p:cNvGrpSpPr/>
        <p:nvPr/>
      </p:nvGrpSpPr>
      <p:grpSpPr>
        <a:xfrm>
          <a:off x="0" y="0"/>
          <a:ext cx="0" cy="0"/>
          <a:chOff x="0" y="0"/>
          <a:chExt cx="0" cy="0"/>
        </a:xfrm>
      </p:grpSpPr>
      <p:sp>
        <p:nvSpPr>
          <p:cNvPr id="1805" name="Google Shape;1805;gc96debfd06_0_674"/>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72</a:t>
            </a:fld>
            <a:endParaRPr/>
          </a:p>
        </p:txBody>
      </p:sp>
      <p:sp>
        <p:nvSpPr>
          <p:cNvPr id="1806" name="Google Shape;1806;gc96debfd06_0_674"/>
          <p:cNvSpPr txBox="1">
            <a:spLocks noGrp="1"/>
          </p:cNvSpPr>
          <p:nvPr>
            <p:ph type="title"/>
          </p:nvPr>
        </p:nvSpPr>
        <p:spPr>
          <a:xfrm>
            <a:off x="422239" y="162621"/>
            <a:ext cx="4981200" cy="510000"/>
          </a:xfrm>
          <a:prstGeom prst="rect">
            <a:avLst/>
          </a:prstGeom>
          <a:noFill/>
          <a:ln>
            <a:noFill/>
          </a:ln>
        </p:spPr>
        <p:txBody>
          <a:bodyPr spcFirstLastPara="1" vert="horz" wrap="square" lIns="121900" tIns="60933" rIns="121900" bIns="60933" rtlCol="0" anchor="ctr" anchorCtr="0">
            <a:noAutofit/>
          </a:bodyPr>
          <a:lstStyle/>
          <a:p>
            <a:r>
              <a:rPr lang="en"/>
              <a:t>Build Step</a:t>
            </a:r>
            <a:endParaRPr/>
          </a:p>
        </p:txBody>
      </p:sp>
      <p:pic>
        <p:nvPicPr>
          <p:cNvPr id="1807" name="Google Shape;1807;gc96debfd06_0_674"/>
          <p:cNvPicPr preferRelativeResize="0"/>
          <p:nvPr/>
        </p:nvPicPr>
        <p:blipFill>
          <a:blip r:embed="rId3">
            <a:alphaModFix/>
          </a:blip>
          <a:stretch>
            <a:fillRect/>
          </a:stretch>
        </p:blipFill>
        <p:spPr>
          <a:xfrm>
            <a:off x="203200" y="1243222"/>
            <a:ext cx="11785600" cy="5187753"/>
          </a:xfrm>
          <a:prstGeom prst="rect">
            <a:avLst/>
          </a:prstGeom>
          <a:noFill/>
          <a:ln>
            <a:noFill/>
          </a:ln>
        </p:spPr>
      </p:pic>
    </p:spTree>
    <p:extLst>
      <p:ext uri="{BB962C8B-B14F-4D97-AF65-F5344CB8AC3E}">
        <p14:creationId xmlns:p14="http://schemas.microsoft.com/office/powerpoint/2010/main" val="296408260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811"/>
        <p:cNvGrpSpPr/>
        <p:nvPr/>
      </p:nvGrpSpPr>
      <p:grpSpPr>
        <a:xfrm>
          <a:off x="0" y="0"/>
          <a:ext cx="0" cy="0"/>
          <a:chOff x="0" y="0"/>
          <a:chExt cx="0" cy="0"/>
        </a:xfrm>
      </p:grpSpPr>
      <p:sp>
        <p:nvSpPr>
          <p:cNvPr id="1812" name="Google Shape;1812;gc96debfd06_0_682"/>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73</a:t>
            </a:fld>
            <a:endParaRPr/>
          </a:p>
        </p:txBody>
      </p:sp>
      <p:sp>
        <p:nvSpPr>
          <p:cNvPr id="1813" name="Google Shape;1813;gc96debfd06_0_682"/>
          <p:cNvSpPr txBox="1">
            <a:spLocks noGrp="1"/>
          </p:cNvSpPr>
          <p:nvPr>
            <p:ph type="title"/>
          </p:nvPr>
        </p:nvSpPr>
        <p:spPr>
          <a:xfrm>
            <a:off x="422239" y="162621"/>
            <a:ext cx="7794482" cy="510000"/>
          </a:xfrm>
          <a:prstGeom prst="rect">
            <a:avLst/>
          </a:prstGeom>
          <a:noFill/>
          <a:ln>
            <a:noFill/>
          </a:ln>
        </p:spPr>
        <p:txBody>
          <a:bodyPr spcFirstLastPara="1" vert="horz" wrap="square" lIns="121900" tIns="60933" rIns="121900" bIns="60933" rtlCol="0" anchor="ctr" anchorCtr="0">
            <a:noAutofit/>
          </a:bodyPr>
          <a:lstStyle/>
          <a:p>
            <a:r>
              <a:rPr lang="en" dirty="0"/>
              <a:t>Build Job With Parameter</a:t>
            </a:r>
            <a:endParaRPr dirty="0"/>
          </a:p>
        </p:txBody>
      </p:sp>
      <p:pic>
        <p:nvPicPr>
          <p:cNvPr id="1814" name="Google Shape;1814;gc96debfd06_0_682"/>
          <p:cNvPicPr preferRelativeResize="0"/>
          <p:nvPr/>
        </p:nvPicPr>
        <p:blipFill>
          <a:blip r:embed="rId3">
            <a:alphaModFix/>
          </a:blip>
          <a:stretch>
            <a:fillRect/>
          </a:stretch>
        </p:blipFill>
        <p:spPr>
          <a:xfrm>
            <a:off x="973000" y="1224634"/>
            <a:ext cx="10118768" cy="5131733"/>
          </a:xfrm>
          <a:prstGeom prst="rect">
            <a:avLst/>
          </a:prstGeom>
          <a:noFill/>
          <a:ln>
            <a:noFill/>
          </a:ln>
        </p:spPr>
      </p:pic>
    </p:spTree>
    <p:extLst>
      <p:ext uri="{BB962C8B-B14F-4D97-AF65-F5344CB8AC3E}">
        <p14:creationId xmlns:p14="http://schemas.microsoft.com/office/powerpoint/2010/main" val="169736604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818"/>
        <p:cNvGrpSpPr/>
        <p:nvPr/>
      </p:nvGrpSpPr>
      <p:grpSpPr>
        <a:xfrm>
          <a:off x="0" y="0"/>
          <a:ext cx="0" cy="0"/>
          <a:chOff x="0" y="0"/>
          <a:chExt cx="0" cy="0"/>
        </a:xfrm>
      </p:grpSpPr>
      <p:sp>
        <p:nvSpPr>
          <p:cNvPr id="1819" name="Google Shape;1819;gc96debfd06_0_689"/>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74</a:t>
            </a:fld>
            <a:endParaRPr/>
          </a:p>
        </p:txBody>
      </p:sp>
      <p:sp>
        <p:nvSpPr>
          <p:cNvPr id="1820" name="Google Shape;1820;gc96debfd06_0_689"/>
          <p:cNvSpPr txBox="1">
            <a:spLocks noGrp="1"/>
          </p:cNvSpPr>
          <p:nvPr>
            <p:ph type="title"/>
          </p:nvPr>
        </p:nvSpPr>
        <p:spPr>
          <a:xfrm>
            <a:off x="422231" y="162633"/>
            <a:ext cx="7585200" cy="510000"/>
          </a:xfrm>
          <a:prstGeom prst="rect">
            <a:avLst/>
          </a:prstGeom>
          <a:noFill/>
          <a:ln>
            <a:noFill/>
          </a:ln>
        </p:spPr>
        <p:txBody>
          <a:bodyPr spcFirstLastPara="1" vert="horz" wrap="square" lIns="121900" tIns="60933" rIns="121900" bIns="60933" rtlCol="0" anchor="ctr" anchorCtr="0">
            <a:noAutofit/>
          </a:bodyPr>
          <a:lstStyle/>
          <a:p>
            <a:r>
              <a:rPr lang="en"/>
              <a:t>Variables Values and Select Choice</a:t>
            </a:r>
            <a:endParaRPr/>
          </a:p>
        </p:txBody>
      </p:sp>
      <p:pic>
        <p:nvPicPr>
          <p:cNvPr id="1821" name="Google Shape;1821;gc96debfd06_0_689"/>
          <p:cNvPicPr preferRelativeResize="0"/>
          <p:nvPr/>
        </p:nvPicPr>
        <p:blipFill>
          <a:blip r:embed="rId3">
            <a:alphaModFix/>
          </a:blip>
          <a:stretch>
            <a:fillRect/>
          </a:stretch>
        </p:blipFill>
        <p:spPr>
          <a:xfrm>
            <a:off x="203200" y="1191568"/>
            <a:ext cx="11785600" cy="5164785"/>
          </a:xfrm>
          <a:prstGeom prst="rect">
            <a:avLst/>
          </a:prstGeom>
          <a:noFill/>
          <a:ln>
            <a:noFill/>
          </a:ln>
        </p:spPr>
      </p:pic>
    </p:spTree>
    <p:extLst>
      <p:ext uri="{BB962C8B-B14F-4D97-AF65-F5344CB8AC3E}">
        <p14:creationId xmlns:p14="http://schemas.microsoft.com/office/powerpoint/2010/main" val="1732265452"/>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825"/>
        <p:cNvGrpSpPr/>
        <p:nvPr/>
      </p:nvGrpSpPr>
      <p:grpSpPr>
        <a:xfrm>
          <a:off x="0" y="0"/>
          <a:ext cx="0" cy="0"/>
          <a:chOff x="0" y="0"/>
          <a:chExt cx="0" cy="0"/>
        </a:xfrm>
      </p:grpSpPr>
      <p:sp>
        <p:nvSpPr>
          <p:cNvPr id="1826" name="Google Shape;1826;gc96debfd06_0_697"/>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75</a:t>
            </a:fld>
            <a:endParaRPr/>
          </a:p>
        </p:txBody>
      </p:sp>
      <p:sp>
        <p:nvSpPr>
          <p:cNvPr id="1827" name="Google Shape;1827;gc96debfd06_0_697"/>
          <p:cNvSpPr txBox="1">
            <a:spLocks noGrp="1"/>
          </p:cNvSpPr>
          <p:nvPr>
            <p:ph type="title"/>
          </p:nvPr>
        </p:nvSpPr>
        <p:spPr>
          <a:xfrm>
            <a:off x="422239" y="162621"/>
            <a:ext cx="4981200" cy="510000"/>
          </a:xfrm>
          <a:prstGeom prst="rect">
            <a:avLst/>
          </a:prstGeom>
          <a:noFill/>
          <a:ln>
            <a:noFill/>
          </a:ln>
        </p:spPr>
        <p:txBody>
          <a:bodyPr spcFirstLastPara="1" vert="horz" wrap="square" lIns="121900" tIns="60933" rIns="121900" bIns="60933" rtlCol="0" anchor="ctr" anchorCtr="0">
            <a:noAutofit/>
          </a:bodyPr>
          <a:lstStyle/>
          <a:p>
            <a:r>
              <a:rPr lang="en"/>
              <a:t>Console Output</a:t>
            </a:r>
            <a:endParaRPr/>
          </a:p>
        </p:txBody>
      </p:sp>
      <p:pic>
        <p:nvPicPr>
          <p:cNvPr id="1828" name="Google Shape;1828;gc96debfd06_0_697"/>
          <p:cNvPicPr preferRelativeResize="0"/>
          <p:nvPr/>
        </p:nvPicPr>
        <p:blipFill rotWithShape="1">
          <a:blip r:embed="rId3">
            <a:alphaModFix/>
          </a:blip>
          <a:srcRect/>
          <a:stretch/>
        </p:blipFill>
        <p:spPr>
          <a:xfrm>
            <a:off x="1403858" y="1466850"/>
            <a:ext cx="9035293" cy="4889501"/>
          </a:xfrm>
          <a:prstGeom prst="rect">
            <a:avLst/>
          </a:prstGeom>
          <a:noFill/>
          <a:ln w="19050" cap="flat" cmpd="sng">
            <a:solidFill>
              <a:srgbClr val="999999"/>
            </a:solidFill>
            <a:prstDash val="solid"/>
            <a:round/>
            <a:headEnd type="none" w="sm" len="sm"/>
            <a:tailEnd type="none" w="sm" len="sm"/>
          </a:ln>
        </p:spPr>
      </p:pic>
    </p:spTree>
    <p:extLst>
      <p:ext uri="{BB962C8B-B14F-4D97-AF65-F5344CB8AC3E}">
        <p14:creationId xmlns:p14="http://schemas.microsoft.com/office/powerpoint/2010/main" val="110377066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215"/>
        <p:cNvGrpSpPr/>
        <p:nvPr/>
      </p:nvGrpSpPr>
      <p:grpSpPr>
        <a:xfrm>
          <a:off x="0" y="0"/>
          <a:ext cx="0" cy="0"/>
          <a:chOff x="0" y="0"/>
          <a:chExt cx="0" cy="0"/>
        </a:xfrm>
      </p:grpSpPr>
      <p:sp>
        <p:nvSpPr>
          <p:cNvPr id="1216" name="Google Shape;1216;gc97bf61353_0_724"/>
          <p:cNvSpPr txBox="1">
            <a:spLocks noGrp="1"/>
          </p:cNvSpPr>
          <p:nvPr>
            <p:ph type="sldNum" idx="12"/>
          </p:nvPr>
        </p:nvSpPr>
        <p:spPr>
          <a:xfrm>
            <a:off x="86233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76</a:t>
            </a:fld>
            <a:endParaRPr/>
          </a:p>
        </p:txBody>
      </p:sp>
      <p:sp>
        <p:nvSpPr>
          <p:cNvPr id="1217" name="Google Shape;1217;gc97bf61353_0_724"/>
          <p:cNvSpPr txBox="1"/>
          <p:nvPr/>
        </p:nvSpPr>
        <p:spPr>
          <a:xfrm>
            <a:off x="2388967" y="2233000"/>
            <a:ext cx="7368400" cy="2392000"/>
          </a:xfrm>
          <a:prstGeom prst="rect">
            <a:avLst/>
          </a:prstGeom>
          <a:noFill/>
          <a:ln>
            <a:noFill/>
          </a:ln>
        </p:spPr>
        <p:txBody>
          <a:bodyPr spcFirstLastPara="1" wrap="square" lIns="121900" tIns="60933" rIns="121900" bIns="60933" anchor="t" anchorCtr="0">
            <a:noAutofit/>
          </a:bodyPr>
          <a:lstStyle/>
          <a:p>
            <a:pPr algn="ctr">
              <a:buClr>
                <a:srgbClr val="000000"/>
              </a:buClr>
              <a:buSzPts val="3200"/>
            </a:pPr>
            <a:r>
              <a:rPr lang="en" sz="4267">
                <a:solidFill>
                  <a:schemeClr val="lt1"/>
                </a:solidFill>
                <a:latin typeface="Proxima Nova"/>
                <a:ea typeface="Proxima Nova"/>
                <a:cs typeface="Proxima Nova"/>
                <a:sym typeface="Proxima Nova"/>
              </a:rPr>
              <a:t>Understand How to Manage Users in Jenkins</a:t>
            </a:r>
            <a:endParaRPr sz="4267">
              <a:solidFill>
                <a:schemeClr val="lt1"/>
              </a:solidFill>
              <a:latin typeface="Proxima Nova"/>
              <a:ea typeface="Proxima Nova"/>
              <a:cs typeface="Proxima Nova"/>
              <a:sym typeface="Proxima Nova"/>
            </a:endParaRPr>
          </a:p>
        </p:txBody>
      </p:sp>
    </p:spTree>
    <p:extLst>
      <p:ext uri="{BB962C8B-B14F-4D97-AF65-F5344CB8AC3E}">
        <p14:creationId xmlns:p14="http://schemas.microsoft.com/office/powerpoint/2010/main" val="177785626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221"/>
        <p:cNvGrpSpPr/>
        <p:nvPr/>
      </p:nvGrpSpPr>
      <p:grpSpPr>
        <a:xfrm>
          <a:off x="0" y="0"/>
          <a:ext cx="0" cy="0"/>
          <a:chOff x="0" y="0"/>
          <a:chExt cx="0" cy="0"/>
        </a:xfrm>
      </p:grpSpPr>
      <p:sp>
        <p:nvSpPr>
          <p:cNvPr id="1222" name="Google Shape;1222;gc97bf61353_0_729"/>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77</a:t>
            </a:fld>
            <a:endParaRPr/>
          </a:p>
        </p:txBody>
      </p:sp>
      <p:sp>
        <p:nvSpPr>
          <p:cNvPr id="1223" name="Google Shape;1223;gc97bf61353_0_729"/>
          <p:cNvSpPr txBox="1">
            <a:spLocks noGrp="1"/>
          </p:cNvSpPr>
          <p:nvPr>
            <p:ph type="title"/>
          </p:nvPr>
        </p:nvSpPr>
        <p:spPr>
          <a:xfrm>
            <a:off x="422239" y="162621"/>
            <a:ext cx="9483600" cy="510000"/>
          </a:xfrm>
          <a:prstGeom prst="rect">
            <a:avLst/>
          </a:prstGeom>
          <a:noFill/>
          <a:ln>
            <a:noFill/>
          </a:ln>
        </p:spPr>
        <p:txBody>
          <a:bodyPr spcFirstLastPara="1" vert="horz" wrap="square" lIns="121900" tIns="60933" rIns="121900" bIns="60933" rtlCol="0" anchor="ctr" anchorCtr="0">
            <a:noAutofit/>
          </a:bodyPr>
          <a:lstStyle/>
          <a:p>
            <a:r>
              <a:rPr lang="en"/>
              <a:t>Importance of User Management </a:t>
            </a:r>
            <a:endParaRPr/>
          </a:p>
        </p:txBody>
      </p:sp>
      <p:sp>
        <p:nvSpPr>
          <p:cNvPr id="1224" name="Google Shape;1224;gc97bf61353_0_729"/>
          <p:cNvSpPr/>
          <p:nvPr/>
        </p:nvSpPr>
        <p:spPr>
          <a:xfrm>
            <a:off x="496300" y="1328200"/>
            <a:ext cx="10728800" cy="4201600"/>
          </a:xfrm>
          <a:prstGeom prst="rect">
            <a:avLst/>
          </a:prstGeom>
          <a:noFill/>
          <a:ln>
            <a:noFill/>
          </a:ln>
        </p:spPr>
        <p:txBody>
          <a:bodyPr spcFirstLastPara="1" wrap="square" lIns="121900" tIns="60933" rIns="121900" bIns="60933" anchor="t" anchorCtr="0">
            <a:noAutofit/>
          </a:bodyPr>
          <a:lstStyle/>
          <a:p>
            <a:pPr marL="609585" indent="-457189">
              <a:buSzPts val="1800"/>
              <a:buChar char="●"/>
            </a:pPr>
            <a:r>
              <a:rPr lang="en" sz="2400" dirty="0"/>
              <a:t>In a typical project environment, many employees working on a project can access the Jenkins server to run their build or test jobs. This can create security and authorization issues. </a:t>
            </a:r>
            <a:endParaRPr sz="2400" dirty="0"/>
          </a:p>
          <a:p>
            <a:pPr marL="609585"/>
            <a:endParaRPr sz="2400" dirty="0">
              <a:solidFill>
                <a:srgbClr val="000000"/>
              </a:solidFill>
              <a:latin typeface="Arial"/>
              <a:ea typeface="Arial"/>
              <a:cs typeface="Arial"/>
              <a:sym typeface="Arial"/>
            </a:endParaRPr>
          </a:p>
          <a:p>
            <a:pPr marL="609585" indent="-457189">
              <a:buSzPts val="1800"/>
              <a:buChar char="●"/>
            </a:pPr>
            <a:r>
              <a:rPr lang="en" sz="2400" dirty="0"/>
              <a:t>So, you need to give every Jenkins user appropriate permission to enable the Jenkins server's safety and security.</a:t>
            </a:r>
            <a:endParaRPr sz="2400" dirty="0"/>
          </a:p>
          <a:p>
            <a:pPr marL="609585"/>
            <a:endParaRPr sz="2400" dirty="0">
              <a:solidFill>
                <a:srgbClr val="000000"/>
              </a:solidFill>
              <a:latin typeface="Arial"/>
              <a:ea typeface="Arial"/>
              <a:cs typeface="Arial"/>
              <a:sym typeface="Arial"/>
            </a:endParaRPr>
          </a:p>
          <a:p>
            <a:pPr marL="609585" indent="-457189">
              <a:buSzPts val="1800"/>
              <a:buChar char="●"/>
            </a:pPr>
            <a:r>
              <a:rPr lang="en" sz="2400" dirty="0"/>
              <a:t>In Jenkins, different configuration options are available to enable, edit or disable various security features. </a:t>
            </a:r>
            <a:endParaRPr sz="2400" dirty="0"/>
          </a:p>
          <a:p>
            <a:endParaRPr sz="2400" dirty="0"/>
          </a:p>
          <a:p>
            <a:pPr marL="609585" indent="-457189">
              <a:buClr>
                <a:schemeClr val="dk1"/>
              </a:buClr>
              <a:buSzPts val="1800"/>
              <a:buChar char="●"/>
            </a:pPr>
            <a:r>
              <a:rPr lang="en" sz="2400" dirty="0">
                <a:solidFill>
                  <a:schemeClr val="dk1"/>
                </a:solidFill>
              </a:rPr>
              <a:t>By default, anonymous users have no permissions and logged in users have complete control.</a:t>
            </a:r>
            <a:endParaRPr sz="2400" dirty="0">
              <a:solidFill>
                <a:schemeClr val="dk1"/>
              </a:solidFill>
            </a:endParaRPr>
          </a:p>
          <a:p>
            <a:pPr marL="609585"/>
            <a:endParaRPr sz="2133" dirty="0"/>
          </a:p>
          <a:p>
            <a:endParaRPr sz="2133" dirty="0">
              <a:solidFill>
                <a:srgbClr val="000000"/>
              </a:solidFill>
              <a:latin typeface="Arial"/>
              <a:ea typeface="Arial"/>
              <a:cs typeface="Arial"/>
              <a:sym typeface="Arial"/>
            </a:endParaRPr>
          </a:p>
          <a:p>
            <a:endParaRPr sz="2400"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82704554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29" name="Google Shape;1229;gc97bf61353_0_735"/>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78</a:t>
            </a:fld>
            <a:endParaRPr/>
          </a:p>
        </p:txBody>
      </p:sp>
      <p:sp>
        <p:nvSpPr>
          <p:cNvPr id="1230" name="Google Shape;1230;gc97bf61353_0_735"/>
          <p:cNvSpPr/>
          <p:nvPr/>
        </p:nvSpPr>
        <p:spPr>
          <a:xfrm>
            <a:off x="580067" y="1252800"/>
            <a:ext cx="10694400" cy="4352400"/>
          </a:xfrm>
          <a:prstGeom prst="rect">
            <a:avLst/>
          </a:prstGeom>
          <a:noFill/>
          <a:ln>
            <a:noFill/>
          </a:ln>
        </p:spPr>
        <p:txBody>
          <a:bodyPr spcFirstLastPara="1" wrap="square" lIns="121900" tIns="60933" rIns="121900" bIns="60933" anchor="t" anchorCtr="0">
            <a:noAutofit/>
          </a:bodyPr>
          <a:lstStyle/>
          <a:p>
            <a:endParaRPr sz="2133">
              <a:solidFill>
                <a:srgbClr val="000000"/>
              </a:solidFill>
              <a:latin typeface="Arial"/>
              <a:ea typeface="Arial"/>
              <a:cs typeface="Arial"/>
              <a:sym typeface="Arial"/>
            </a:endParaRPr>
          </a:p>
          <a:p>
            <a:endParaRPr sz="2133">
              <a:solidFill>
                <a:srgbClr val="000000"/>
              </a:solidFill>
              <a:latin typeface="Arial"/>
              <a:ea typeface="Arial"/>
              <a:cs typeface="Arial"/>
              <a:sym typeface="Arial"/>
            </a:endParaRPr>
          </a:p>
          <a:p>
            <a:pPr marL="609585" indent="-457189">
              <a:buSzPts val="1800"/>
              <a:buChar char="●"/>
            </a:pPr>
            <a:r>
              <a:rPr lang="en" sz="2400"/>
              <a:t>Jenkins admin manages these users based on their roles. Jenkins provides capabilities to add users, edit users and provide different roles to each user. For this, Jenkins provides a role-based </a:t>
            </a:r>
            <a:r>
              <a:rPr lang="en" sz="2400">
                <a:solidFill>
                  <a:schemeClr val="dk1"/>
                </a:solidFill>
              </a:rPr>
              <a:t>a</a:t>
            </a:r>
            <a:r>
              <a:rPr lang="en" sz="2400"/>
              <a:t>uthentication plugin. </a:t>
            </a:r>
            <a:endParaRPr sz="2400"/>
          </a:p>
          <a:p>
            <a:r>
              <a:rPr lang="en" sz="2400">
                <a:solidFill>
                  <a:srgbClr val="000000"/>
                </a:solidFill>
                <a:latin typeface="Arial"/>
                <a:ea typeface="Arial"/>
                <a:cs typeface="Arial"/>
                <a:sym typeface="Arial"/>
              </a:rPr>
              <a:t> </a:t>
            </a:r>
            <a:endParaRPr sz="2400">
              <a:solidFill>
                <a:srgbClr val="000000"/>
              </a:solidFill>
              <a:latin typeface="Arial"/>
              <a:ea typeface="Arial"/>
              <a:cs typeface="Arial"/>
              <a:sym typeface="Arial"/>
            </a:endParaRPr>
          </a:p>
          <a:p>
            <a:pPr marL="609585" indent="-457189">
              <a:buSzPts val="1800"/>
              <a:buChar char="●"/>
            </a:pPr>
            <a:r>
              <a:rPr lang="en" sz="2400"/>
              <a:t>The ‘Configure Global Security</a:t>
            </a:r>
            <a:r>
              <a:rPr lang="en" sz="2400">
                <a:solidFill>
                  <a:schemeClr val="dk1"/>
                </a:solidFill>
              </a:rPr>
              <a:t>’</a:t>
            </a:r>
            <a:r>
              <a:rPr lang="en" sz="2400"/>
              <a:t> option helps a Jenkins administrator to enable, configure or disable key security features to the Jenkins environment.</a:t>
            </a:r>
            <a:endParaRPr sz="2400"/>
          </a:p>
          <a:p>
            <a:pPr marL="609585"/>
            <a:endParaRPr sz="2133"/>
          </a:p>
        </p:txBody>
      </p:sp>
      <p:sp>
        <p:nvSpPr>
          <p:cNvPr id="1231" name="Google Shape;1231;gc97bf61353_0_735"/>
          <p:cNvSpPr txBox="1">
            <a:spLocks noGrp="1"/>
          </p:cNvSpPr>
          <p:nvPr>
            <p:ph type="title"/>
          </p:nvPr>
        </p:nvSpPr>
        <p:spPr>
          <a:xfrm>
            <a:off x="422239" y="162621"/>
            <a:ext cx="9483600" cy="510000"/>
          </a:xfrm>
          <a:prstGeom prst="rect">
            <a:avLst/>
          </a:prstGeom>
          <a:noFill/>
          <a:ln>
            <a:noFill/>
          </a:ln>
        </p:spPr>
        <p:txBody>
          <a:bodyPr spcFirstLastPara="1" vert="horz" wrap="square" lIns="121900" tIns="60933" rIns="121900" bIns="60933" rtlCol="0" anchor="ctr" anchorCtr="0">
            <a:noAutofit/>
          </a:bodyPr>
          <a:lstStyle/>
          <a:p>
            <a:r>
              <a:rPr lang="en"/>
              <a:t>Importance of User Management </a:t>
            </a:r>
            <a:endParaRPr/>
          </a:p>
        </p:txBody>
      </p:sp>
    </p:spTree>
    <p:extLst>
      <p:ext uri="{BB962C8B-B14F-4D97-AF65-F5344CB8AC3E}">
        <p14:creationId xmlns:p14="http://schemas.microsoft.com/office/powerpoint/2010/main" val="333835159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235"/>
        <p:cNvGrpSpPr/>
        <p:nvPr/>
      </p:nvGrpSpPr>
      <p:grpSpPr>
        <a:xfrm>
          <a:off x="0" y="0"/>
          <a:ext cx="0" cy="0"/>
          <a:chOff x="0" y="0"/>
          <a:chExt cx="0" cy="0"/>
        </a:xfrm>
      </p:grpSpPr>
      <p:sp>
        <p:nvSpPr>
          <p:cNvPr id="1236" name="Google Shape;1236;gc97bf61353_0_741"/>
          <p:cNvSpPr/>
          <p:nvPr/>
        </p:nvSpPr>
        <p:spPr>
          <a:xfrm>
            <a:off x="0" y="728133"/>
            <a:ext cx="11548000" cy="5628400"/>
          </a:xfrm>
          <a:prstGeom prst="rect">
            <a:avLst/>
          </a:prstGeom>
          <a:noFill/>
          <a:ln>
            <a:noFill/>
          </a:ln>
        </p:spPr>
        <p:txBody>
          <a:bodyPr spcFirstLastPara="1" wrap="square" lIns="121900" tIns="60933" rIns="121900" bIns="60933" anchor="t" anchorCtr="0">
            <a:noAutofit/>
          </a:bodyPr>
          <a:lstStyle/>
          <a:p>
            <a:endParaRPr sz="2133" dirty="0">
              <a:solidFill>
                <a:srgbClr val="000000"/>
              </a:solidFill>
              <a:latin typeface="Arial"/>
              <a:ea typeface="Arial"/>
              <a:cs typeface="Arial"/>
              <a:sym typeface="Arial"/>
            </a:endParaRPr>
          </a:p>
          <a:p>
            <a:pPr marL="609585" indent="-448722">
              <a:buSzPts val="1700"/>
              <a:buChar char="●"/>
            </a:pPr>
            <a:r>
              <a:rPr lang="en" sz="2267" dirty="0">
                <a:solidFill>
                  <a:srgbClr val="000000"/>
                </a:solidFill>
                <a:latin typeface="Arial"/>
                <a:ea typeface="Arial"/>
                <a:cs typeface="Arial"/>
                <a:sym typeface="Arial"/>
              </a:rPr>
              <a:t>To configure authentication and authorization schemes in Jenkins, </a:t>
            </a:r>
            <a:r>
              <a:rPr lang="en" sz="2267" dirty="0"/>
              <a:t>you </a:t>
            </a:r>
            <a:r>
              <a:rPr lang="en" sz="2267" dirty="0">
                <a:solidFill>
                  <a:srgbClr val="000000"/>
                </a:solidFill>
                <a:latin typeface="Arial"/>
                <a:ea typeface="Arial"/>
                <a:cs typeface="Arial"/>
                <a:sym typeface="Arial"/>
              </a:rPr>
              <a:t>need to use Security Realm and Authorization configurations. </a:t>
            </a:r>
            <a:endParaRPr sz="2267" dirty="0"/>
          </a:p>
          <a:p>
            <a:pPr marL="609585"/>
            <a:endParaRPr sz="2267" dirty="0">
              <a:solidFill>
                <a:srgbClr val="000000"/>
              </a:solidFill>
              <a:latin typeface="Arial"/>
              <a:ea typeface="Arial"/>
              <a:cs typeface="Arial"/>
              <a:sym typeface="Arial"/>
            </a:endParaRPr>
          </a:p>
          <a:p>
            <a:pPr marL="609585" indent="-448722">
              <a:buClr>
                <a:srgbClr val="000000"/>
              </a:buClr>
              <a:buSzPts val="1700"/>
              <a:buFont typeface="Arial"/>
              <a:buChar char="●"/>
            </a:pPr>
            <a:r>
              <a:rPr lang="en" sz="2267" dirty="0">
                <a:solidFill>
                  <a:srgbClr val="000000"/>
                </a:solidFill>
                <a:latin typeface="Arial"/>
                <a:ea typeface="Arial"/>
                <a:cs typeface="Arial"/>
                <a:sym typeface="Arial"/>
              </a:rPr>
              <a:t>Security Realm informs the Jenkins environment how and from where to pull user information. </a:t>
            </a:r>
            <a:endParaRPr sz="2267" dirty="0"/>
          </a:p>
          <a:p>
            <a:pPr marL="609585"/>
            <a:endParaRPr sz="2267" dirty="0">
              <a:solidFill>
                <a:srgbClr val="000000"/>
              </a:solidFill>
              <a:latin typeface="Arial"/>
              <a:ea typeface="Arial"/>
              <a:cs typeface="Arial"/>
              <a:sym typeface="Arial"/>
            </a:endParaRPr>
          </a:p>
          <a:p>
            <a:pPr marL="609585" indent="-448722">
              <a:buSzPts val="1700"/>
              <a:buChar char="●"/>
            </a:pPr>
            <a:r>
              <a:rPr lang="en" sz="2267" dirty="0">
                <a:solidFill>
                  <a:srgbClr val="000000"/>
                </a:solidFill>
                <a:latin typeface="Arial"/>
                <a:ea typeface="Arial"/>
                <a:cs typeface="Arial"/>
                <a:sym typeface="Arial"/>
              </a:rPr>
              <a:t>Authorization configuration informs the Jenkins environment </a:t>
            </a:r>
            <a:r>
              <a:rPr lang="en" sz="2267" dirty="0">
                <a:latin typeface="Arial" panose="020B0604020202020204" pitchFamily="34" charset="0"/>
                <a:cs typeface="Arial" panose="020B0604020202020204" pitchFamily="34" charset="0"/>
              </a:rPr>
              <a:t>about</a:t>
            </a:r>
            <a:r>
              <a:rPr lang="en" sz="2267" dirty="0"/>
              <a:t> </a:t>
            </a:r>
            <a:r>
              <a:rPr lang="en" sz="2267" dirty="0">
                <a:solidFill>
                  <a:srgbClr val="000000"/>
                </a:solidFill>
                <a:latin typeface="Arial"/>
                <a:ea typeface="Arial"/>
                <a:cs typeface="Arial"/>
                <a:sym typeface="Arial"/>
              </a:rPr>
              <a:t>which users can access which aspects of Jenkins and to what extent.</a:t>
            </a:r>
            <a:endParaRPr sz="2267" dirty="0"/>
          </a:p>
          <a:p>
            <a:pPr marL="609585"/>
            <a:endParaRPr sz="2267" dirty="0">
              <a:solidFill>
                <a:srgbClr val="000000"/>
              </a:solidFill>
              <a:latin typeface="Arial"/>
              <a:ea typeface="Arial"/>
              <a:cs typeface="Arial"/>
              <a:sym typeface="Arial"/>
            </a:endParaRPr>
          </a:p>
          <a:p>
            <a:pPr marL="609585" indent="-448722">
              <a:buClr>
                <a:srgbClr val="000000"/>
              </a:buClr>
              <a:buSzPts val="1700"/>
              <a:buFont typeface="Arial"/>
              <a:buChar char="●"/>
            </a:pPr>
            <a:r>
              <a:rPr lang="en" sz="2267" dirty="0">
                <a:solidFill>
                  <a:srgbClr val="000000"/>
                </a:solidFill>
                <a:latin typeface="Arial"/>
                <a:ea typeface="Arial"/>
                <a:cs typeface="Arial"/>
                <a:sym typeface="Arial"/>
              </a:rPr>
              <a:t>The Security Realm/authentication specifies who can access the Jenkins environment, whereas Authorization specifies what they can access.</a:t>
            </a:r>
            <a:endParaRPr sz="2267" dirty="0"/>
          </a:p>
          <a:p>
            <a:pPr marL="609585"/>
            <a:endParaRPr sz="2267" dirty="0">
              <a:solidFill>
                <a:srgbClr val="000000"/>
              </a:solidFill>
              <a:latin typeface="Arial"/>
              <a:ea typeface="Arial"/>
              <a:cs typeface="Arial"/>
              <a:sym typeface="Arial"/>
            </a:endParaRPr>
          </a:p>
          <a:p>
            <a:pPr marL="609585" indent="-448722">
              <a:buSzPts val="1700"/>
              <a:buChar char="●"/>
            </a:pPr>
            <a:r>
              <a:rPr lang="en" sz="2267" dirty="0">
                <a:solidFill>
                  <a:srgbClr val="000000"/>
                </a:solidFill>
                <a:latin typeface="Arial"/>
                <a:ea typeface="Arial"/>
                <a:cs typeface="Arial"/>
                <a:sym typeface="Arial"/>
              </a:rPr>
              <a:t>Matrix-based security allows the administrator a granular control over assignin</a:t>
            </a:r>
            <a:r>
              <a:rPr lang="en" sz="2267" dirty="0"/>
              <a:t>g</a:t>
            </a:r>
            <a:r>
              <a:rPr lang="en" sz="2267" dirty="0">
                <a:solidFill>
                  <a:srgbClr val="000000"/>
                </a:solidFill>
                <a:latin typeface="Arial"/>
                <a:ea typeface="Arial"/>
                <a:cs typeface="Arial"/>
                <a:sym typeface="Arial"/>
              </a:rPr>
              <a:t> users:</a:t>
            </a:r>
            <a:endParaRPr sz="2267" dirty="0">
              <a:solidFill>
                <a:srgbClr val="000000"/>
              </a:solidFill>
              <a:latin typeface="Arial"/>
              <a:ea typeface="Arial"/>
              <a:cs typeface="Arial"/>
              <a:sym typeface="Arial"/>
            </a:endParaRPr>
          </a:p>
          <a:p>
            <a:pPr marL="1219170" lvl="1" indent="-448722">
              <a:buSzPts val="1700"/>
              <a:buChar char="○"/>
            </a:pPr>
            <a:r>
              <a:rPr lang="en" sz="2267" dirty="0">
                <a:solidFill>
                  <a:schemeClr val="dk1"/>
                </a:solidFill>
              </a:rPr>
              <a:t>Provides the most security and flexibility</a:t>
            </a:r>
            <a:endParaRPr sz="2267" dirty="0">
              <a:solidFill>
                <a:schemeClr val="dk1"/>
              </a:solidFill>
            </a:endParaRPr>
          </a:p>
          <a:p>
            <a:pPr marL="1219170" lvl="1" indent="-448722">
              <a:buSzPts val="1700"/>
              <a:buChar char="○"/>
            </a:pPr>
            <a:r>
              <a:rPr lang="en" sz="2267" dirty="0">
                <a:solidFill>
                  <a:schemeClr val="dk1"/>
                </a:solidFill>
              </a:rPr>
              <a:t>Recommended for production environments  </a:t>
            </a:r>
            <a:endParaRPr sz="2267" dirty="0">
              <a:solidFill>
                <a:schemeClr val="dk1"/>
              </a:solidFill>
            </a:endParaRPr>
          </a:p>
          <a:p>
            <a:pPr marL="1219170"/>
            <a:endParaRPr sz="2267" dirty="0"/>
          </a:p>
          <a:p>
            <a:pPr marL="609585"/>
            <a:endParaRPr sz="2267" dirty="0"/>
          </a:p>
          <a:p>
            <a:endParaRPr sz="2133" dirty="0">
              <a:solidFill>
                <a:srgbClr val="000000"/>
              </a:solidFill>
              <a:latin typeface="Arial"/>
              <a:ea typeface="Arial"/>
              <a:cs typeface="Arial"/>
              <a:sym typeface="Arial"/>
            </a:endParaRPr>
          </a:p>
        </p:txBody>
      </p:sp>
      <p:sp>
        <p:nvSpPr>
          <p:cNvPr id="1237" name="Google Shape;1237;gc97bf61353_0_741"/>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79</a:t>
            </a:fld>
            <a:endParaRPr/>
          </a:p>
        </p:txBody>
      </p:sp>
      <p:sp>
        <p:nvSpPr>
          <p:cNvPr id="1238" name="Google Shape;1238;gc97bf61353_0_741"/>
          <p:cNvSpPr txBox="1">
            <a:spLocks noGrp="1"/>
          </p:cNvSpPr>
          <p:nvPr>
            <p:ph type="title"/>
          </p:nvPr>
        </p:nvSpPr>
        <p:spPr>
          <a:xfrm>
            <a:off x="422239" y="162621"/>
            <a:ext cx="9483600" cy="510000"/>
          </a:xfrm>
          <a:prstGeom prst="rect">
            <a:avLst/>
          </a:prstGeom>
          <a:noFill/>
          <a:ln>
            <a:noFill/>
          </a:ln>
        </p:spPr>
        <p:txBody>
          <a:bodyPr spcFirstLastPara="1" vert="horz" wrap="square" lIns="121900" tIns="60933" rIns="121900" bIns="60933" rtlCol="0" anchor="ctr" anchorCtr="0">
            <a:noAutofit/>
          </a:bodyPr>
          <a:lstStyle/>
          <a:p>
            <a:r>
              <a:rPr lang="en"/>
              <a:t>Security Realm</a:t>
            </a:r>
            <a:endParaRPr/>
          </a:p>
        </p:txBody>
      </p:sp>
    </p:spTree>
    <p:extLst>
      <p:ext uri="{BB962C8B-B14F-4D97-AF65-F5344CB8AC3E}">
        <p14:creationId xmlns:p14="http://schemas.microsoft.com/office/powerpoint/2010/main" val="26077907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4"/>
        <p:cNvGrpSpPr/>
        <p:nvPr/>
      </p:nvGrpSpPr>
      <p:grpSpPr>
        <a:xfrm>
          <a:off x="0" y="0"/>
          <a:ext cx="0" cy="0"/>
          <a:chOff x="0" y="0"/>
          <a:chExt cx="0" cy="0"/>
        </a:xfrm>
      </p:grpSpPr>
      <p:sp>
        <p:nvSpPr>
          <p:cNvPr id="1255" name="Google Shape;1255;gc96debfe75_2_1274"/>
          <p:cNvSpPr txBox="1">
            <a:spLocks noGrp="1"/>
          </p:cNvSpPr>
          <p:nvPr>
            <p:ph type="body" idx="1"/>
          </p:nvPr>
        </p:nvSpPr>
        <p:spPr>
          <a:xfrm>
            <a:off x="297400" y="1067200"/>
            <a:ext cx="11634000" cy="5289200"/>
          </a:xfrm>
          <a:prstGeom prst="rect">
            <a:avLst/>
          </a:prstGeom>
          <a:noFill/>
          <a:ln>
            <a:noFill/>
          </a:ln>
        </p:spPr>
        <p:txBody>
          <a:bodyPr spcFirstLastPara="1" vert="horz" wrap="square" lIns="121900" tIns="60933" rIns="121900" bIns="60933" rtlCol="0" anchor="t" anchorCtr="0">
            <a:noAutofit/>
          </a:bodyPr>
          <a:lstStyle/>
          <a:p>
            <a:pPr marL="685783" indent="-380990" algn="just">
              <a:lnSpc>
                <a:spcPct val="115000"/>
              </a:lnSpc>
              <a:buFont typeface="Arial"/>
              <a:buChar char="●"/>
            </a:pPr>
            <a:r>
              <a:rPr lang="en">
                <a:solidFill>
                  <a:srgbClr val="0E101A"/>
                </a:solidFill>
                <a:latin typeface="Arial"/>
                <a:ea typeface="Arial"/>
                <a:cs typeface="Arial"/>
                <a:sym typeface="Arial"/>
              </a:rPr>
              <a:t>CI, in its simplest form, involves a tool that continuously monitors version-control systems for any new changes.</a:t>
            </a:r>
            <a:endParaRPr>
              <a:solidFill>
                <a:srgbClr val="0E101A"/>
              </a:solidFill>
              <a:latin typeface="Arial"/>
              <a:ea typeface="Arial"/>
              <a:cs typeface="Arial"/>
              <a:sym typeface="Arial"/>
            </a:endParaRPr>
          </a:p>
          <a:p>
            <a:pPr marL="685783" indent="-380990" algn="just">
              <a:lnSpc>
                <a:spcPct val="115000"/>
              </a:lnSpc>
              <a:buFont typeface="Arial"/>
              <a:buChar char="●"/>
            </a:pPr>
            <a:r>
              <a:rPr lang="en">
                <a:solidFill>
                  <a:srgbClr val="0E101A"/>
                </a:solidFill>
                <a:latin typeface="Arial"/>
                <a:ea typeface="Arial"/>
                <a:cs typeface="Arial"/>
                <a:sym typeface="Arial"/>
              </a:rPr>
              <a:t>Whenever any new changes are pushed, this tool starts compiling and testing your application.</a:t>
            </a:r>
            <a:endParaRPr/>
          </a:p>
          <a:p>
            <a:pPr marL="685783" indent="-380990" algn="just">
              <a:lnSpc>
                <a:spcPct val="115000"/>
              </a:lnSpc>
              <a:buFont typeface="Arial"/>
              <a:buChar char="●"/>
            </a:pPr>
            <a:r>
              <a:rPr lang="en">
                <a:solidFill>
                  <a:srgbClr val="0E101A"/>
                </a:solidFill>
                <a:latin typeface="Arial"/>
                <a:ea typeface="Arial"/>
                <a:cs typeface="Arial"/>
                <a:sym typeface="Arial"/>
              </a:rPr>
              <a:t>If a bug is found or the code fails, the developers are immediately notified to fix the issue. </a:t>
            </a:r>
            <a:endParaRPr/>
          </a:p>
          <a:p>
            <a:pPr marL="685783" indent="-380990" algn="just">
              <a:lnSpc>
                <a:spcPct val="115000"/>
              </a:lnSpc>
              <a:buFont typeface="Arial"/>
              <a:buChar char="●"/>
            </a:pPr>
            <a:r>
              <a:rPr lang="en">
                <a:solidFill>
                  <a:srgbClr val="0E101A"/>
                </a:solidFill>
                <a:latin typeface="Arial"/>
                <a:ea typeface="Arial"/>
                <a:cs typeface="Arial"/>
                <a:sym typeface="Arial"/>
              </a:rPr>
              <a:t>If you integrate it with automated end-to-end acceptance checks, CI can serve as a feedback method, offering a straightforward image of the current state of development efforts.</a:t>
            </a:r>
            <a:endParaRPr/>
          </a:p>
          <a:p>
            <a:pPr marL="685783" indent="-380990" algn="just">
              <a:lnSpc>
                <a:spcPct val="115000"/>
              </a:lnSpc>
              <a:buFont typeface="Arial"/>
              <a:buChar char="●"/>
            </a:pPr>
            <a:r>
              <a:rPr lang="en">
                <a:solidFill>
                  <a:srgbClr val="0E101A"/>
                </a:solidFill>
                <a:latin typeface="Arial"/>
                <a:ea typeface="Arial"/>
                <a:cs typeface="Arial"/>
                <a:sym typeface="Arial"/>
              </a:rPr>
              <a:t>It will allow you to deploy the latest version of your application either automatically or as a one-click process.</a:t>
            </a:r>
            <a:endParaRPr/>
          </a:p>
        </p:txBody>
      </p:sp>
      <p:sp>
        <p:nvSpPr>
          <p:cNvPr id="1256" name="Google Shape;1256;gc96debfe75_2_1274"/>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8</a:t>
            </a:fld>
            <a:endParaRPr/>
          </a:p>
        </p:txBody>
      </p:sp>
      <p:sp>
        <p:nvSpPr>
          <p:cNvPr id="1257" name="Google Shape;1257;gc96debfe75_2_1274"/>
          <p:cNvSpPr txBox="1">
            <a:spLocks noGrp="1"/>
          </p:cNvSpPr>
          <p:nvPr>
            <p:ph type="title"/>
          </p:nvPr>
        </p:nvSpPr>
        <p:spPr>
          <a:xfrm>
            <a:off x="422239" y="162621"/>
            <a:ext cx="4981200" cy="510000"/>
          </a:xfrm>
          <a:prstGeom prst="rect">
            <a:avLst/>
          </a:prstGeom>
          <a:noFill/>
          <a:ln>
            <a:noFill/>
          </a:ln>
        </p:spPr>
        <p:txBody>
          <a:bodyPr spcFirstLastPara="1" vert="horz" wrap="square" lIns="121900" tIns="60933" rIns="121900" bIns="60933" rtlCol="0" anchor="ctr" anchorCtr="0">
            <a:noAutofit/>
          </a:bodyPr>
          <a:lstStyle/>
          <a:p>
            <a:r>
              <a:rPr lang="en"/>
              <a:t>Continuous Integration</a:t>
            </a:r>
            <a:endParaRPr/>
          </a:p>
        </p:txBody>
      </p:sp>
    </p:spTree>
    <p:extLst>
      <p:ext uri="{BB962C8B-B14F-4D97-AF65-F5344CB8AC3E}">
        <p14:creationId xmlns:p14="http://schemas.microsoft.com/office/powerpoint/2010/main" val="24912309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242"/>
        <p:cNvGrpSpPr/>
        <p:nvPr/>
      </p:nvGrpSpPr>
      <p:grpSpPr>
        <a:xfrm>
          <a:off x="0" y="0"/>
          <a:ext cx="0" cy="0"/>
          <a:chOff x="0" y="0"/>
          <a:chExt cx="0" cy="0"/>
        </a:xfrm>
      </p:grpSpPr>
      <p:sp>
        <p:nvSpPr>
          <p:cNvPr id="1243" name="Google Shape;1243;gc97bf61353_0_747"/>
          <p:cNvSpPr/>
          <p:nvPr/>
        </p:nvSpPr>
        <p:spPr>
          <a:xfrm>
            <a:off x="138533" y="1269999"/>
            <a:ext cx="11665600" cy="5086400"/>
          </a:xfrm>
          <a:prstGeom prst="rect">
            <a:avLst/>
          </a:prstGeom>
          <a:noFill/>
          <a:ln>
            <a:noFill/>
          </a:ln>
        </p:spPr>
        <p:txBody>
          <a:bodyPr spcFirstLastPara="1" wrap="square" lIns="121900" tIns="60933" rIns="121900" bIns="60933" anchor="t" anchorCtr="0">
            <a:noAutofit/>
          </a:bodyPr>
          <a:lstStyle/>
          <a:p>
            <a:pPr marL="609585" indent="-457189">
              <a:buClr>
                <a:srgbClr val="000000"/>
              </a:buClr>
              <a:buSzPts val="1800"/>
              <a:buFont typeface="Arial"/>
              <a:buChar char="●"/>
            </a:pPr>
            <a:r>
              <a:rPr lang="en" sz="2400" dirty="0">
                <a:solidFill>
                  <a:srgbClr val="000000"/>
                </a:solidFill>
                <a:latin typeface="Arial"/>
                <a:ea typeface="Arial"/>
                <a:cs typeface="Arial"/>
                <a:sym typeface="Arial"/>
              </a:rPr>
              <a:t>Used to add a new role-based mechanism to manage users’ permission</a:t>
            </a:r>
            <a:endParaRPr sz="2400" dirty="0">
              <a:solidFill>
                <a:srgbClr val="000000"/>
              </a:solidFill>
              <a:latin typeface="Arial"/>
              <a:ea typeface="Arial"/>
              <a:cs typeface="Arial"/>
              <a:sym typeface="Arial"/>
            </a:endParaRPr>
          </a:p>
          <a:p>
            <a:pPr marL="609585"/>
            <a:endParaRPr sz="2400" dirty="0"/>
          </a:p>
          <a:p>
            <a:pPr marL="609585" indent="-457189">
              <a:buClr>
                <a:srgbClr val="000000"/>
              </a:buClr>
              <a:buSzPts val="1800"/>
              <a:buFont typeface="Arial"/>
              <a:buChar char="●"/>
            </a:pPr>
            <a:r>
              <a:rPr lang="en" sz="2400" dirty="0">
                <a:solidFill>
                  <a:srgbClr val="000000"/>
                </a:solidFill>
                <a:latin typeface="Arial"/>
                <a:ea typeface="Arial"/>
                <a:cs typeface="Arial"/>
                <a:sym typeface="Arial"/>
              </a:rPr>
              <a:t>Roles can be assigned to users and user groups</a:t>
            </a:r>
            <a:endParaRPr sz="2400" dirty="0">
              <a:solidFill>
                <a:srgbClr val="000000"/>
              </a:solidFill>
              <a:latin typeface="Arial"/>
              <a:ea typeface="Arial"/>
              <a:cs typeface="Arial"/>
              <a:sym typeface="Arial"/>
            </a:endParaRPr>
          </a:p>
          <a:p>
            <a:pPr marL="609585"/>
            <a:endParaRPr sz="2400" dirty="0"/>
          </a:p>
          <a:p>
            <a:pPr marL="609585" indent="-457189">
              <a:buSzPts val="1800"/>
              <a:buChar char="●"/>
            </a:pPr>
            <a:r>
              <a:rPr lang="en" sz="2400" dirty="0">
                <a:solidFill>
                  <a:srgbClr val="000000"/>
                </a:solidFill>
                <a:latin typeface="Arial"/>
                <a:ea typeface="Arial"/>
                <a:cs typeface="Arial"/>
                <a:sym typeface="Arial"/>
              </a:rPr>
              <a:t>Global Roles: </a:t>
            </a:r>
            <a:r>
              <a:rPr lang="en" sz="2400" dirty="0">
                <a:solidFill>
                  <a:schemeClr val="dk1"/>
                </a:solidFill>
              </a:rPr>
              <a:t>A</a:t>
            </a:r>
            <a:r>
              <a:rPr lang="en" sz="2400" dirty="0">
                <a:solidFill>
                  <a:srgbClr val="000000"/>
                </a:solidFill>
                <a:latin typeface="Arial"/>
                <a:ea typeface="Arial"/>
                <a:cs typeface="Arial"/>
                <a:sym typeface="Arial"/>
              </a:rPr>
              <a:t>dmin, Developer, Tester, QA and Anonymous </a:t>
            </a:r>
            <a:endParaRPr sz="2400" dirty="0">
              <a:solidFill>
                <a:srgbClr val="000000"/>
              </a:solidFill>
              <a:latin typeface="Arial"/>
              <a:ea typeface="Arial"/>
              <a:cs typeface="Arial"/>
              <a:sym typeface="Arial"/>
            </a:endParaRPr>
          </a:p>
          <a:p>
            <a:pPr marL="609585"/>
            <a:endParaRPr sz="2400" dirty="0"/>
          </a:p>
          <a:p>
            <a:pPr marL="609585" indent="-457189">
              <a:buClr>
                <a:schemeClr val="dk1"/>
              </a:buClr>
              <a:buSzPts val="1800"/>
              <a:buChar char="●"/>
            </a:pPr>
            <a:r>
              <a:rPr lang="en" sz="2400" dirty="0">
                <a:solidFill>
                  <a:schemeClr val="dk1"/>
                </a:solidFill>
                <a:latin typeface="Arial" panose="020B0604020202020204" pitchFamily="34" charset="0"/>
                <a:cs typeface="Arial" panose="020B0604020202020204" pitchFamily="34" charset="0"/>
              </a:rPr>
              <a:t>Allow to set permission: Agent, Job, Run, View and SCM </a:t>
            </a:r>
            <a:endParaRPr sz="2400" dirty="0">
              <a:solidFill>
                <a:schemeClr val="dk1"/>
              </a:solidFill>
              <a:latin typeface="Arial" panose="020B0604020202020204" pitchFamily="34" charset="0"/>
              <a:cs typeface="Arial" panose="020B0604020202020204" pitchFamily="34" charset="0"/>
            </a:endParaRPr>
          </a:p>
          <a:p>
            <a:pPr marL="609585"/>
            <a:endParaRPr sz="2400" dirty="0">
              <a:solidFill>
                <a:schemeClr val="dk1"/>
              </a:solidFill>
            </a:endParaRPr>
          </a:p>
          <a:p>
            <a:pPr marL="609585" indent="-457189">
              <a:buSzPts val="1800"/>
              <a:buChar char="●"/>
            </a:pPr>
            <a:r>
              <a:rPr lang="en" sz="2400" dirty="0">
                <a:solidFill>
                  <a:srgbClr val="000000"/>
                </a:solidFill>
                <a:latin typeface="Arial"/>
                <a:ea typeface="Arial"/>
                <a:cs typeface="Arial"/>
                <a:sym typeface="Arial"/>
              </a:rPr>
              <a:t>Project/Item roles: </a:t>
            </a:r>
            <a:r>
              <a:rPr lang="en" sz="2400" dirty="0">
                <a:solidFill>
                  <a:schemeClr val="dk1"/>
                </a:solidFill>
              </a:rPr>
              <a:t>A</a:t>
            </a:r>
            <a:r>
              <a:rPr lang="en" sz="2400" dirty="0">
                <a:solidFill>
                  <a:srgbClr val="000000"/>
                </a:solidFill>
                <a:latin typeface="Arial"/>
                <a:ea typeface="Arial"/>
                <a:cs typeface="Arial"/>
                <a:sym typeface="Arial"/>
              </a:rPr>
              <a:t>llow additional access control for each project separately in the Project configuration screen</a:t>
            </a:r>
            <a:r>
              <a:rPr lang="en" sz="2400" dirty="0"/>
              <a:t> and </a:t>
            </a:r>
            <a:r>
              <a:rPr lang="en" sz="2400" dirty="0">
                <a:solidFill>
                  <a:srgbClr val="000000"/>
                </a:solidFill>
                <a:latin typeface="Arial"/>
                <a:ea typeface="Arial"/>
                <a:cs typeface="Arial"/>
                <a:sym typeface="Arial"/>
              </a:rPr>
              <a:t>give access control to specific user to access only the specified projects </a:t>
            </a:r>
            <a:endParaRPr sz="2400" dirty="0">
              <a:solidFill>
                <a:srgbClr val="000000"/>
              </a:solidFill>
              <a:latin typeface="Arial"/>
              <a:ea typeface="Arial"/>
              <a:cs typeface="Arial"/>
              <a:sym typeface="Arial"/>
            </a:endParaRPr>
          </a:p>
          <a:p>
            <a:pPr marL="609585"/>
            <a:endParaRPr sz="2400" dirty="0"/>
          </a:p>
          <a:p>
            <a:pPr marL="609585" indent="-457189">
              <a:buSzPts val="1800"/>
              <a:buChar char="●"/>
            </a:pPr>
            <a:r>
              <a:rPr lang="en" sz="2400" dirty="0">
                <a:solidFill>
                  <a:srgbClr val="000000"/>
                </a:solidFill>
                <a:latin typeface="Arial"/>
                <a:ea typeface="Arial"/>
                <a:cs typeface="Arial"/>
                <a:sym typeface="Arial"/>
              </a:rPr>
              <a:t>Agent </a:t>
            </a:r>
            <a:r>
              <a:rPr lang="en" sz="2400" dirty="0">
                <a:solidFill>
                  <a:schemeClr val="dk1"/>
                </a:solidFill>
                <a:latin typeface="Arial" panose="020B0604020202020204" pitchFamily="34" charset="0"/>
                <a:cs typeface="Arial" panose="020B0604020202020204" pitchFamily="34" charset="0"/>
              </a:rPr>
              <a:t>r</a:t>
            </a:r>
            <a:r>
              <a:rPr lang="en" sz="2400" dirty="0">
                <a:solidFill>
                  <a:srgbClr val="000000"/>
                </a:solidFill>
                <a:latin typeface="Arial" panose="020B0604020202020204" pitchFamily="34" charset="0"/>
                <a:ea typeface="Arial"/>
                <a:cs typeface="Arial" panose="020B0604020202020204" pitchFamily="34" charset="0"/>
                <a:sym typeface="Arial"/>
              </a:rPr>
              <a:t>oles</a:t>
            </a:r>
            <a:r>
              <a:rPr lang="en" sz="2400" dirty="0">
                <a:solidFill>
                  <a:srgbClr val="000000"/>
                </a:solidFill>
                <a:latin typeface="Arial"/>
                <a:ea typeface="Arial"/>
                <a:cs typeface="Arial"/>
                <a:sym typeface="Arial"/>
              </a:rPr>
              <a:t>: </a:t>
            </a:r>
            <a:r>
              <a:rPr lang="en" sz="2400" dirty="0"/>
              <a:t>S</a:t>
            </a:r>
            <a:r>
              <a:rPr lang="en" sz="2400" dirty="0">
                <a:solidFill>
                  <a:srgbClr val="000000"/>
                </a:solidFill>
                <a:latin typeface="Arial"/>
                <a:ea typeface="Arial"/>
                <a:cs typeface="Arial"/>
                <a:sym typeface="Arial"/>
              </a:rPr>
              <a:t>et node</a:t>
            </a:r>
            <a:r>
              <a:rPr lang="en" sz="2400" dirty="0"/>
              <a:t>-</a:t>
            </a:r>
            <a:r>
              <a:rPr lang="en" sz="2400" dirty="0">
                <a:solidFill>
                  <a:srgbClr val="000000"/>
                </a:solidFill>
                <a:latin typeface="Arial"/>
                <a:ea typeface="Arial"/>
                <a:cs typeface="Arial"/>
                <a:sym typeface="Arial"/>
              </a:rPr>
              <a:t>related permissions</a:t>
            </a:r>
            <a:endParaRPr sz="2400" dirty="0"/>
          </a:p>
          <a:p>
            <a:endParaRPr sz="2133" dirty="0">
              <a:solidFill>
                <a:srgbClr val="000000"/>
              </a:solidFill>
              <a:latin typeface="Arial"/>
              <a:ea typeface="Arial"/>
              <a:cs typeface="Arial"/>
              <a:sym typeface="Arial"/>
            </a:endParaRPr>
          </a:p>
        </p:txBody>
      </p:sp>
      <p:sp>
        <p:nvSpPr>
          <p:cNvPr id="1244" name="Google Shape;1244;gc97bf61353_0_747"/>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80</a:t>
            </a:fld>
            <a:endParaRPr/>
          </a:p>
        </p:txBody>
      </p:sp>
      <p:sp>
        <p:nvSpPr>
          <p:cNvPr id="1245" name="Google Shape;1245;gc97bf61353_0_747"/>
          <p:cNvSpPr txBox="1">
            <a:spLocks noGrp="1"/>
          </p:cNvSpPr>
          <p:nvPr>
            <p:ph type="title"/>
          </p:nvPr>
        </p:nvSpPr>
        <p:spPr>
          <a:xfrm>
            <a:off x="469839" y="149288"/>
            <a:ext cx="9483600" cy="510000"/>
          </a:xfrm>
          <a:prstGeom prst="rect">
            <a:avLst/>
          </a:prstGeom>
          <a:noFill/>
          <a:ln>
            <a:noFill/>
          </a:ln>
        </p:spPr>
        <p:txBody>
          <a:bodyPr spcFirstLastPara="1" vert="horz" wrap="square" lIns="121900" tIns="60933" rIns="121900" bIns="60933" rtlCol="0" anchor="ctr" anchorCtr="0">
            <a:noAutofit/>
          </a:bodyPr>
          <a:lstStyle/>
          <a:p>
            <a:r>
              <a:rPr lang="en"/>
              <a:t>Role-Based Authentication Strategy</a:t>
            </a:r>
            <a:endParaRPr/>
          </a:p>
        </p:txBody>
      </p:sp>
    </p:spTree>
    <p:extLst>
      <p:ext uri="{BB962C8B-B14F-4D97-AF65-F5344CB8AC3E}">
        <p14:creationId xmlns:p14="http://schemas.microsoft.com/office/powerpoint/2010/main" val="45873349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249"/>
        <p:cNvGrpSpPr/>
        <p:nvPr/>
      </p:nvGrpSpPr>
      <p:grpSpPr>
        <a:xfrm>
          <a:off x="0" y="0"/>
          <a:ext cx="0" cy="0"/>
          <a:chOff x="0" y="0"/>
          <a:chExt cx="0" cy="0"/>
        </a:xfrm>
      </p:grpSpPr>
      <p:sp>
        <p:nvSpPr>
          <p:cNvPr id="1250" name="Google Shape;1250;gc97bf61353_0_753"/>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81</a:t>
            </a:fld>
            <a:endParaRPr/>
          </a:p>
        </p:txBody>
      </p:sp>
      <p:sp>
        <p:nvSpPr>
          <p:cNvPr id="1251" name="Google Shape;1251;gc97bf61353_0_753"/>
          <p:cNvSpPr txBox="1">
            <a:spLocks noGrp="1"/>
          </p:cNvSpPr>
          <p:nvPr>
            <p:ph type="title"/>
          </p:nvPr>
        </p:nvSpPr>
        <p:spPr>
          <a:xfrm>
            <a:off x="422239" y="162621"/>
            <a:ext cx="9483600" cy="510000"/>
          </a:xfrm>
          <a:prstGeom prst="rect">
            <a:avLst/>
          </a:prstGeom>
          <a:noFill/>
          <a:ln>
            <a:noFill/>
          </a:ln>
        </p:spPr>
        <p:txBody>
          <a:bodyPr spcFirstLastPara="1" vert="horz" wrap="square" lIns="121900" tIns="60933" rIns="121900" bIns="60933" rtlCol="0" anchor="ctr" anchorCtr="0">
            <a:noAutofit/>
          </a:bodyPr>
          <a:lstStyle/>
          <a:p>
            <a:r>
              <a:rPr lang="en"/>
              <a:t>Required Plugins</a:t>
            </a:r>
            <a:endParaRPr/>
          </a:p>
        </p:txBody>
      </p:sp>
      <p:pic>
        <p:nvPicPr>
          <p:cNvPr id="1252" name="Google Shape;1252;gc97bf61353_0_753"/>
          <p:cNvPicPr preferRelativeResize="0"/>
          <p:nvPr/>
        </p:nvPicPr>
        <p:blipFill>
          <a:blip r:embed="rId3">
            <a:alphaModFix/>
          </a:blip>
          <a:stretch>
            <a:fillRect/>
          </a:stretch>
        </p:blipFill>
        <p:spPr>
          <a:xfrm>
            <a:off x="203201" y="1389373"/>
            <a:ext cx="11785599" cy="4079252"/>
          </a:xfrm>
          <a:prstGeom prst="rect">
            <a:avLst/>
          </a:prstGeom>
          <a:noFill/>
          <a:ln>
            <a:noFill/>
          </a:ln>
        </p:spPr>
      </p:pic>
    </p:spTree>
    <p:extLst>
      <p:ext uri="{BB962C8B-B14F-4D97-AF65-F5344CB8AC3E}">
        <p14:creationId xmlns:p14="http://schemas.microsoft.com/office/powerpoint/2010/main" val="292705945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256"/>
        <p:cNvGrpSpPr/>
        <p:nvPr/>
      </p:nvGrpSpPr>
      <p:grpSpPr>
        <a:xfrm>
          <a:off x="0" y="0"/>
          <a:ext cx="0" cy="0"/>
          <a:chOff x="0" y="0"/>
          <a:chExt cx="0" cy="0"/>
        </a:xfrm>
      </p:grpSpPr>
      <p:sp>
        <p:nvSpPr>
          <p:cNvPr id="1257" name="Google Shape;1257;gc97bf61353_0_759"/>
          <p:cNvSpPr txBox="1">
            <a:spLocks noGrp="1"/>
          </p:cNvSpPr>
          <p:nvPr>
            <p:ph type="body" idx="1"/>
          </p:nvPr>
        </p:nvSpPr>
        <p:spPr>
          <a:xfrm>
            <a:off x="477612" y="1064500"/>
            <a:ext cx="11236800" cy="5154000"/>
          </a:xfrm>
          <a:prstGeom prst="rect">
            <a:avLst/>
          </a:prstGeom>
          <a:noFill/>
          <a:ln>
            <a:noFill/>
          </a:ln>
        </p:spPr>
        <p:txBody>
          <a:bodyPr spcFirstLastPara="1" vert="horz" wrap="square" lIns="121900" tIns="60933" rIns="121900" bIns="60933" rtlCol="0" anchor="t" anchorCtr="0">
            <a:noAutofit/>
          </a:bodyPr>
          <a:lstStyle/>
          <a:p>
            <a:pPr indent="-440256" algn="l">
              <a:lnSpc>
                <a:spcPct val="150000"/>
              </a:lnSpc>
              <a:buSzPts val="1600"/>
              <a:buChar char="●"/>
            </a:pPr>
            <a:r>
              <a:rPr lang="en" sz="2133">
                <a:latin typeface="Arial"/>
                <a:ea typeface="Arial"/>
                <a:cs typeface="Arial"/>
                <a:sym typeface="Arial"/>
              </a:rPr>
              <a:t>Create two users: Developer and Tester</a:t>
            </a:r>
            <a:endParaRPr sz="2133">
              <a:latin typeface="Arial"/>
              <a:ea typeface="Arial"/>
              <a:cs typeface="Arial"/>
              <a:sym typeface="Arial"/>
            </a:endParaRPr>
          </a:p>
          <a:p>
            <a:pPr indent="-440256" algn="l">
              <a:lnSpc>
                <a:spcPct val="150000"/>
              </a:lnSpc>
              <a:spcBef>
                <a:spcPts val="0"/>
              </a:spcBef>
              <a:buSzPts val="1600"/>
              <a:buChar char="●"/>
            </a:pPr>
            <a:r>
              <a:rPr lang="en" sz="2133">
                <a:latin typeface="Arial"/>
                <a:ea typeface="Arial"/>
                <a:cs typeface="Arial"/>
                <a:sym typeface="Arial"/>
              </a:rPr>
              <a:t>Configure Global Security: Enable Role-based Authentication strategy</a:t>
            </a:r>
            <a:endParaRPr sz="2133">
              <a:latin typeface="Arial"/>
              <a:ea typeface="Arial"/>
              <a:cs typeface="Arial"/>
              <a:sym typeface="Arial"/>
            </a:endParaRPr>
          </a:p>
          <a:p>
            <a:pPr indent="-440256" algn="l">
              <a:lnSpc>
                <a:spcPct val="150000"/>
              </a:lnSpc>
              <a:spcBef>
                <a:spcPts val="0"/>
              </a:spcBef>
              <a:buSzPts val="1600"/>
              <a:buChar char="●"/>
            </a:pPr>
            <a:r>
              <a:rPr lang="en" sz="2133">
                <a:latin typeface="Arial"/>
                <a:ea typeface="Arial"/>
                <a:cs typeface="Arial"/>
                <a:sym typeface="Arial"/>
              </a:rPr>
              <a:t>Manage and Assign roles: </a:t>
            </a:r>
            <a:endParaRPr sz="2133">
              <a:latin typeface="Arial"/>
              <a:ea typeface="Arial"/>
              <a:cs typeface="Arial"/>
              <a:sym typeface="Arial"/>
            </a:endParaRPr>
          </a:p>
          <a:p>
            <a:pPr lvl="1" indent="-440256">
              <a:lnSpc>
                <a:spcPct val="115000"/>
              </a:lnSpc>
              <a:spcBef>
                <a:spcPts val="0"/>
              </a:spcBef>
              <a:buSzPts val="1600"/>
              <a:buChar char="○"/>
            </a:pPr>
            <a:r>
              <a:rPr lang="en" sz="2133">
                <a:latin typeface="Arial"/>
                <a:ea typeface="Arial"/>
                <a:cs typeface="Arial"/>
                <a:sym typeface="Arial"/>
              </a:rPr>
              <a:t>Manage roles: Create a Global Roles - add ProjectMember and enable only required access</a:t>
            </a:r>
            <a:endParaRPr sz="2133">
              <a:latin typeface="Arial"/>
              <a:ea typeface="Arial"/>
              <a:cs typeface="Arial"/>
              <a:sym typeface="Arial"/>
            </a:endParaRPr>
          </a:p>
          <a:p>
            <a:pPr lvl="1" indent="-440256">
              <a:lnSpc>
                <a:spcPct val="150000"/>
              </a:lnSpc>
              <a:spcBef>
                <a:spcPts val="0"/>
              </a:spcBef>
              <a:buSzPts val="1600"/>
              <a:buChar char="○"/>
            </a:pPr>
            <a:r>
              <a:rPr lang="en" sz="2133">
                <a:latin typeface="Arial"/>
                <a:ea typeface="Arial"/>
                <a:cs typeface="Arial"/>
                <a:sym typeface="Arial"/>
              </a:rPr>
              <a:t>Item roles: Create two roles - Developer and Tester. Enable all the options.</a:t>
            </a:r>
            <a:endParaRPr sz="2133">
              <a:latin typeface="Arial"/>
              <a:ea typeface="Arial"/>
              <a:cs typeface="Arial"/>
              <a:sym typeface="Arial"/>
            </a:endParaRPr>
          </a:p>
          <a:p>
            <a:pPr lvl="1" indent="-440256">
              <a:lnSpc>
                <a:spcPct val="150000"/>
              </a:lnSpc>
              <a:spcBef>
                <a:spcPts val="0"/>
              </a:spcBef>
              <a:buSzPts val="1600"/>
              <a:buChar char="○"/>
            </a:pPr>
            <a:r>
              <a:rPr lang="en" sz="2133">
                <a:latin typeface="Arial"/>
                <a:ea typeface="Arial"/>
                <a:cs typeface="Arial"/>
                <a:sym typeface="Arial"/>
              </a:rPr>
              <a:t>Manage and Assign roles: Add Developer and Tester as ProjectMember</a:t>
            </a:r>
            <a:endParaRPr sz="2133">
              <a:latin typeface="Arial"/>
              <a:ea typeface="Arial"/>
              <a:cs typeface="Arial"/>
              <a:sym typeface="Arial"/>
            </a:endParaRPr>
          </a:p>
          <a:p>
            <a:pPr lvl="1" indent="-440256">
              <a:lnSpc>
                <a:spcPct val="150000"/>
              </a:lnSpc>
              <a:spcBef>
                <a:spcPts val="0"/>
              </a:spcBef>
              <a:buSzPts val="1600"/>
              <a:buChar char="○"/>
            </a:pPr>
            <a:r>
              <a:rPr lang="en" sz="2133">
                <a:latin typeface="Arial"/>
                <a:ea typeface="Arial"/>
                <a:cs typeface="Arial"/>
                <a:sym typeface="Arial"/>
              </a:rPr>
              <a:t>Item roles: Developer and Tester users should be assigned to Developer and Tester roles, respectively. Set pattern as Prog.* for Developer and Test.* for Tester</a:t>
            </a:r>
            <a:endParaRPr sz="2133">
              <a:latin typeface="Arial"/>
              <a:ea typeface="Arial"/>
              <a:cs typeface="Arial"/>
              <a:sym typeface="Arial"/>
            </a:endParaRPr>
          </a:p>
          <a:p>
            <a:pPr indent="-440256" algn="l">
              <a:lnSpc>
                <a:spcPct val="150000"/>
              </a:lnSpc>
              <a:spcBef>
                <a:spcPts val="0"/>
              </a:spcBef>
              <a:buSzPts val="1600"/>
              <a:buChar char="●"/>
            </a:pPr>
            <a:r>
              <a:rPr lang="en" sz="2133">
                <a:latin typeface="Arial"/>
                <a:ea typeface="Arial"/>
                <a:cs typeface="Arial"/>
                <a:sym typeface="Arial"/>
              </a:rPr>
              <a:t>Create two projects: Program1 and TestProject1</a:t>
            </a:r>
            <a:endParaRPr sz="2133">
              <a:latin typeface="Arial"/>
              <a:ea typeface="Arial"/>
              <a:cs typeface="Arial"/>
              <a:sym typeface="Arial"/>
            </a:endParaRPr>
          </a:p>
          <a:p>
            <a:pPr indent="-440256" algn="l">
              <a:lnSpc>
                <a:spcPct val="150000"/>
              </a:lnSpc>
              <a:spcBef>
                <a:spcPts val="0"/>
              </a:spcBef>
              <a:buSzPts val="1600"/>
              <a:buChar char="●"/>
            </a:pPr>
            <a:r>
              <a:rPr lang="en" sz="2133">
                <a:latin typeface="Arial"/>
                <a:ea typeface="Arial"/>
                <a:cs typeface="Arial"/>
                <a:sym typeface="Arial"/>
              </a:rPr>
              <a:t>Login as Developer or Tester and view/build/create/delete the Projects</a:t>
            </a:r>
            <a:endParaRPr sz="2133">
              <a:latin typeface="Arial"/>
              <a:ea typeface="Arial"/>
              <a:cs typeface="Arial"/>
              <a:sym typeface="Arial"/>
            </a:endParaRPr>
          </a:p>
          <a:p>
            <a:pPr marL="1295368" lvl="1" indent="-228594">
              <a:buNone/>
            </a:pPr>
            <a:endParaRPr sz="2267"/>
          </a:p>
          <a:p>
            <a:pPr marL="685783" indent="-228594" algn="l"/>
            <a:endParaRPr sz="2267"/>
          </a:p>
        </p:txBody>
      </p:sp>
      <p:sp>
        <p:nvSpPr>
          <p:cNvPr id="1258" name="Google Shape;1258;gc97bf61353_0_759"/>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82</a:t>
            </a:fld>
            <a:endParaRPr/>
          </a:p>
        </p:txBody>
      </p:sp>
      <p:sp>
        <p:nvSpPr>
          <p:cNvPr id="1259" name="Google Shape;1259;gc97bf61353_0_759"/>
          <p:cNvSpPr txBox="1">
            <a:spLocks noGrp="1"/>
          </p:cNvSpPr>
          <p:nvPr>
            <p:ph type="title"/>
          </p:nvPr>
        </p:nvSpPr>
        <p:spPr>
          <a:xfrm>
            <a:off x="422239" y="162621"/>
            <a:ext cx="4981200" cy="510000"/>
          </a:xfrm>
          <a:prstGeom prst="rect">
            <a:avLst/>
          </a:prstGeom>
          <a:noFill/>
          <a:ln>
            <a:noFill/>
          </a:ln>
        </p:spPr>
        <p:txBody>
          <a:bodyPr spcFirstLastPara="1" vert="horz" wrap="square" lIns="121900" tIns="60933" rIns="121900" bIns="60933" rtlCol="0" anchor="ctr" anchorCtr="0">
            <a:noAutofit/>
          </a:bodyPr>
          <a:lstStyle/>
          <a:p>
            <a:r>
              <a:rPr lang="en"/>
              <a:t>Demo</a:t>
            </a:r>
            <a:endParaRPr/>
          </a:p>
        </p:txBody>
      </p:sp>
    </p:spTree>
    <p:extLst>
      <p:ext uri="{BB962C8B-B14F-4D97-AF65-F5344CB8AC3E}">
        <p14:creationId xmlns:p14="http://schemas.microsoft.com/office/powerpoint/2010/main" val="21765234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263"/>
        <p:cNvGrpSpPr/>
        <p:nvPr/>
      </p:nvGrpSpPr>
      <p:grpSpPr>
        <a:xfrm>
          <a:off x="0" y="0"/>
          <a:ext cx="0" cy="0"/>
          <a:chOff x="0" y="0"/>
          <a:chExt cx="0" cy="0"/>
        </a:xfrm>
      </p:grpSpPr>
      <p:sp>
        <p:nvSpPr>
          <p:cNvPr id="1264" name="Google Shape;1264;gc97bf61353_0_765"/>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83</a:t>
            </a:fld>
            <a:endParaRPr/>
          </a:p>
        </p:txBody>
      </p:sp>
      <p:sp>
        <p:nvSpPr>
          <p:cNvPr id="1265" name="Google Shape;1265;gc97bf61353_0_765"/>
          <p:cNvSpPr txBox="1">
            <a:spLocks noGrp="1"/>
          </p:cNvSpPr>
          <p:nvPr>
            <p:ph type="title"/>
          </p:nvPr>
        </p:nvSpPr>
        <p:spPr>
          <a:xfrm>
            <a:off x="422239" y="162621"/>
            <a:ext cx="9483600" cy="510000"/>
          </a:xfrm>
          <a:prstGeom prst="rect">
            <a:avLst/>
          </a:prstGeom>
          <a:noFill/>
          <a:ln>
            <a:noFill/>
          </a:ln>
        </p:spPr>
        <p:txBody>
          <a:bodyPr spcFirstLastPara="1" vert="horz" wrap="square" lIns="121900" tIns="60933" rIns="121900" bIns="60933" rtlCol="0" anchor="ctr" anchorCtr="0">
            <a:noAutofit/>
          </a:bodyPr>
          <a:lstStyle/>
          <a:p>
            <a:r>
              <a:rPr lang="en"/>
              <a:t>User Account Creation </a:t>
            </a:r>
            <a:endParaRPr/>
          </a:p>
        </p:txBody>
      </p:sp>
      <p:pic>
        <p:nvPicPr>
          <p:cNvPr id="1266" name="Google Shape;1266;gc97bf61353_0_765"/>
          <p:cNvPicPr preferRelativeResize="0"/>
          <p:nvPr/>
        </p:nvPicPr>
        <p:blipFill>
          <a:blip r:embed="rId3">
            <a:alphaModFix/>
          </a:blip>
          <a:stretch>
            <a:fillRect/>
          </a:stretch>
        </p:blipFill>
        <p:spPr>
          <a:xfrm>
            <a:off x="718367" y="1079055"/>
            <a:ext cx="10755283" cy="5277328"/>
          </a:xfrm>
          <a:prstGeom prst="rect">
            <a:avLst/>
          </a:prstGeom>
          <a:noFill/>
          <a:ln>
            <a:noFill/>
          </a:ln>
        </p:spPr>
      </p:pic>
    </p:spTree>
    <p:extLst>
      <p:ext uri="{BB962C8B-B14F-4D97-AF65-F5344CB8AC3E}">
        <p14:creationId xmlns:p14="http://schemas.microsoft.com/office/powerpoint/2010/main" val="363470101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270"/>
        <p:cNvGrpSpPr/>
        <p:nvPr/>
      </p:nvGrpSpPr>
      <p:grpSpPr>
        <a:xfrm>
          <a:off x="0" y="0"/>
          <a:ext cx="0" cy="0"/>
          <a:chOff x="0" y="0"/>
          <a:chExt cx="0" cy="0"/>
        </a:xfrm>
      </p:grpSpPr>
      <p:sp>
        <p:nvSpPr>
          <p:cNvPr id="1271" name="Google Shape;1271;gc97bf61353_0_781"/>
          <p:cNvSpPr txBox="1">
            <a:spLocks noGrp="1"/>
          </p:cNvSpPr>
          <p:nvPr>
            <p:ph type="title"/>
          </p:nvPr>
        </p:nvSpPr>
        <p:spPr>
          <a:xfrm>
            <a:off x="422239" y="162621"/>
            <a:ext cx="9483600" cy="510000"/>
          </a:xfrm>
          <a:prstGeom prst="rect">
            <a:avLst/>
          </a:prstGeom>
          <a:noFill/>
          <a:ln>
            <a:noFill/>
          </a:ln>
        </p:spPr>
        <p:txBody>
          <a:bodyPr spcFirstLastPara="1" vert="horz" wrap="square" lIns="121900" tIns="60933" rIns="121900" bIns="60933" rtlCol="0" anchor="ctr" anchorCtr="0">
            <a:noAutofit/>
          </a:bodyPr>
          <a:lstStyle/>
          <a:p>
            <a:r>
              <a:rPr lang="en"/>
              <a:t>List and Delete User</a:t>
            </a:r>
            <a:endParaRPr/>
          </a:p>
        </p:txBody>
      </p:sp>
      <p:pic>
        <p:nvPicPr>
          <p:cNvPr id="1272" name="Google Shape;1272;gc97bf61353_0_781"/>
          <p:cNvPicPr preferRelativeResize="0"/>
          <p:nvPr/>
        </p:nvPicPr>
        <p:blipFill>
          <a:blip r:embed="rId3">
            <a:alphaModFix/>
          </a:blip>
          <a:stretch>
            <a:fillRect/>
          </a:stretch>
        </p:blipFill>
        <p:spPr>
          <a:xfrm>
            <a:off x="203201" y="875821"/>
            <a:ext cx="11739889" cy="5778979"/>
          </a:xfrm>
          <a:prstGeom prst="rect">
            <a:avLst/>
          </a:prstGeom>
          <a:noFill/>
          <a:ln>
            <a:noFill/>
          </a:ln>
        </p:spPr>
      </p:pic>
    </p:spTree>
    <p:extLst>
      <p:ext uri="{BB962C8B-B14F-4D97-AF65-F5344CB8AC3E}">
        <p14:creationId xmlns:p14="http://schemas.microsoft.com/office/powerpoint/2010/main" val="416118609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sp>
        <p:nvSpPr>
          <p:cNvPr id="1277" name="Google Shape;1277;gc97bf61353_0_787"/>
          <p:cNvSpPr txBox="1">
            <a:spLocks noGrp="1"/>
          </p:cNvSpPr>
          <p:nvPr>
            <p:ph type="title"/>
          </p:nvPr>
        </p:nvSpPr>
        <p:spPr>
          <a:xfrm>
            <a:off x="5" y="218121"/>
            <a:ext cx="9470000" cy="510000"/>
          </a:xfrm>
          <a:prstGeom prst="rect">
            <a:avLst/>
          </a:prstGeom>
          <a:noFill/>
          <a:ln>
            <a:noFill/>
          </a:ln>
        </p:spPr>
        <p:txBody>
          <a:bodyPr spcFirstLastPara="1" vert="horz" wrap="square" lIns="121900" tIns="60933" rIns="121900" bIns="60933" rtlCol="0" anchor="ctr" anchorCtr="0">
            <a:noAutofit/>
          </a:bodyPr>
          <a:lstStyle/>
          <a:p>
            <a:r>
              <a:rPr lang="en"/>
              <a:t>Enable Role-Based Authentication Strategy</a:t>
            </a:r>
            <a:endParaRPr/>
          </a:p>
        </p:txBody>
      </p:sp>
      <p:pic>
        <p:nvPicPr>
          <p:cNvPr id="1278" name="Google Shape;1278;gc97bf61353_0_787"/>
          <p:cNvPicPr preferRelativeResize="0"/>
          <p:nvPr/>
        </p:nvPicPr>
        <p:blipFill>
          <a:blip r:embed="rId3">
            <a:alphaModFix/>
          </a:blip>
          <a:stretch>
            <a:fillRect/>
          </a:stretch>
        </p:blipFill>
        <p:spPr>
          <a:xfrm>
            <a:off x="2164333" y="923467"/>
            <a:ext cx="7305667" cy="5934535"/>
          </a:xfrm>
          <a:prstGeom prst="rect">
            <a:avLst/>
          </a:prstGeom>
          <a:noFill/>
          <a:ln>
            <a:noFill/>
          </a:ln>
        </p:spPr>
      </p:pic>
      <p:pic>
        <p:nvPicPr>
          <p:cNvPr id="2" name="Picture 1"/>
          <p:cNvPicPr>
            <a:picLocks noChangeAspect="1"/>
          </p:cNvPicPr>
          <p:nvPr/>
        </p:nvPicPr>
        <p:blipFill>
          <a:blip r:embed="rId4"/>
          <a:stretch>
            <a:fillRect/>
          </a:stretch>
        </p:blipFill>
        <p:spPr>
          <a:xfrm>
            <a:off x="5363307" y="2837884"/>
            <a:ext cx="3446586" cy="2094602"/>
          </a:xfrm>
          <a:prstGeom prst="rect">
            <a:avLst/>
          </a:prstGeom>
          <a:ln>
            <a:solidFill>
              <a:srgbClr val="7030A0"/>
            </a:solidFill>
          </a:ln>
        </p:spPr>
      </p:pic>
    </p:spTree>
    <p:extLst>
      <p:ext uri="{BB962C8B-B14F-4D97-AF65-F5344CB8AC3E}">
        <p14:creationId xmlns:p14="http://schemas.microsoft.com/office/powerpoint/2010/main" val="417698373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282"/>
        <p:cNvGrpSpPr/>
        <p:nvPr/>
      </p:nvGrpSpPr>
      <p:grpSpPr>
        <a:xfrm>
          <a:off x="0" y="0"/>
          <a:ext cx="0" cy="0"/>
          <a:chOff x="0" y="0"/>
          <a:chExt cx="0" cy="0"/>
        </a:xfrm>
      </p:grpSpPr>
      <p:sp>
        <p:nvSpPr>
          <p:cNvPr id="1283" name="Google Shape;1283;gc97bf61353_0_802"/>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86</a:t>
            </a:fld>
            <a:endParaRPr/>
          </a:p>
        </p:txBody>
      </p:sp>
      <p:sp>
        <p:nvSpPr>
          <p:cNvPr id="1284" name="Google Shape;1284;gc97bf61353_0_802"/>
          <p:cNvSpPr txBox="1">
            <a:spLocks noGrp="1"/>
          </p:cNvSpPr>
          <p:nvPr>
            <p:ph type="title"/>
          </p:nvPr>
        </p:nvSpPr>
        <p:spPr>
          <a:xfrm>
            <a:off x="422239" y="162621"/>
            <a:ext cx="9483600" cy="510000"/>
          </a:xfrm>
          <a:prstGeom prst="rect">
            <a:avLst/>
          </a:prstGeom>
          <a:noFill/>
          <a:ln>
            <a:noFill/>
          </a:ln>
        </p:spPr>
        <p:txBody>
          <a:bodyPr spcFirstLastPara="1" vert="horz" wrap="square" lIns="121900" tIns="60933" rIns="121900" bIns="60933" rtlCol="0" anchor="ctr" anchorCtr="0">
            <a:noAutofit/>
          </a:bodyPr>
          <a:lstStyle/>
          <a:p>
            <a:r>
              <a:rPr lang="en"/>
              <a:t>Manage and Assign Roles</a:t>
            </a:r>
            <a:endParaRPr/>
          </a:p>
        </p:txBody>
      </p:sp>
      <p:sp>
        <p:nvSpPr>
          <p:cNvPr id="1285" name="Google Shape;1285;gc97bf61353_0_802"/>
          <p:cNvSpPr/>
          <p:nvPr/>
        </p:nvSpPr>
        <p:spPr>
          <a:xfrm>
            <a:off x="609600" y="1092772"/>
            <a:ext cx="10335600" cy="451600"/>
          </a:xfrm>
          <a:prstGeom prst="rect">
            <a:avLst/>
          </a:prstGeom>
          <a:noFill/>
          <a:ln>
            <a:noFill/>
          </a:ln>
        </p:spPr>
        <p:txBody>
          <a:bodyPr spcFirstLastPara="1" wrap="square" lIns="121900" tIns="60933" rIns="121900" bIns="60933" anchor="t" anchorCtr="0">
            <a:noAutofit/>
          </a:bodyPr>
          <a:lstStyle/>
          <a:p>
            <a:r>
              <a:rPr lang="en" sz="2133" b="1">
                <a:solidFill>
                  <a:srgbClr val="000000"/>
                </a:solidFill>
                <a:latin typeface="Arial"/>
                <a:ea typeface="Arial"/>
                <a:cs typeface="Arial"/>
                <a:sym typeface="Arial"/>
              </a:rPr>
              <a:t>Handle permissions by creating roles and assigning them to users/groups</a:t>
            </a:r>
            <a:endParaRPr sz="2400"/>
          </a:p>
        </p:txBody>
      </p:sp>
      <p:pic>
        <p:nvPicPr>
          <p:cNvPr id="1286" name="Google Shape;1286;gc97bf61353_0_802"/>
          <p:cNvPicPr preferRelativeResize="0"/>
          <p:nvPr/>
        </p:nvPicPr>
        <p:blipFill>
          <a:blip r:embed="rId3">
            <a:alphaModFix/>
          </a:blip>
          <a:stretch>
            <a:fillRect/>
          </a:stretch>
        </p:blipFill>
        <p:spPr>
          <a:xfrm>
            <a:off x="422234" y="1964501"/>
            <a:ext cx="11566565" cy="3315833"/>
          </a:xfrm>
          <a:prstGeom prst="rect">
            <a:avLst/>
          </a:prstGeom>
          <a:noFill/>
          <a:ln w="19050" cap="flat" cmpd="sng">
            <a:solidFill>
              <a:srgbClr val="B7B7B7"/>
            </a:solidFill>
            <a:prstDash val="solid"/>
            <a:round/>
            <a:headEnd type="none" w="sm" len="sm"/>
            <a:tailEnd type="none" w="sm" len="sm"/>
          </a:ln>
        </p:spPr>
      </p:pic>
      <p:pic>
        <p:nvPicPr>
          <p:cNvPr id="4" name="Picture 3"/>
          <p:cNvPicPr>
            <a:picLocks noChangeAspect="1"/>
          </p:cNvPicPr>
          <p:nvPr/>
        </p:nvPicPr>
        <p:blipFill>
          <a:blip r:embed="rId4"/>
          <a:stretch>
            <a:fillRect/>
          </a:stretch>
        </p:blipFill>
        <p:spPr>
          <a:xfrm>
            <a:off x="794605" y="2142393"/>
            <a:ext cx="5685326" cy="849201"/>
          </a:xfrm>
          <a:prstGeom prst="rect">
            <a:avLst/>
          </a:prstGeom>
        </p:spPr>
      </p:pic>
      <p:pic>
        <p:nvPicPr>
          <p:cNvPr id="5" name="Picture 4"/>
          <p:cNvPicPr>
            <a:picLocks noChangeAspect="1"/>
          </p:cNvPicPr>
          <p:nvPr/>
        </p:nvPicPr>
        <p:blipFill>
          <a:blip r:embed="rId5"/>
          <a:stretch>
            <a:fillRect/>
          </a:stretch>
        </p:blipFill>
        <p:spPr>
          <a:xfrm>
            <a:off x="1121385" y="3100977"/>
            <a:ext cx="1895475" cy="666750"/>
          </a:xfrm>
          <a:prstGeom prst="rect">
            <a:avLst/>
          </a:prstGeom>
        </p:spPr>
      </p:pic>
      <p:pic>
        <p:nvPicPr>
          <p:cNvPr id="6" name="Picture 5"/>
          <p:cNvPicPr>
            <a:picLocks noChangeAspect="1"/>
          </p:cNvPicPr>
          <p:nvPr/>
        </p:nvPicPr>
        <p:blipFill>
          <a:blip r:embed="rId6"/>
          <a:stretch>
            <a:fillRect/>
          </a:stretch>
        </p:blipFill>
        <p:spPr>
          <a:xfrm>
            <a:off x="1121385" y="3835926"/>
            <a:ext cx="1857375" cy="600075"/>
          </a:xfrm>
          <a:prstGeom prst="rect">
            <a:avLst/>
          </a:prstGeom>
        </p:spPr>
      </p:pic>
      <p:pic>
        <p:nvPicPr>
          <p:cNvPr id="7" name="Picture 6"/>
          <p:cNvPicPr>
            <a:picLocks noChangeAspect="1"/>
          </p:cNvPicPr>
          <p:nvPr/>
        </p:nvPicPr>
        <p:blipFill>
          <a:blip r:embed="rId7"/>
          <a:stretch>
            <a:fillRect/>
          </a:stretch>
        </p:blipFill>
        <p:spPr>
          <a:xfrm>
            <a:off x="1121385" y="4504200"/>
            <a:ext cx="4781550" cy="657225"/>
          </a:xfrm>
          <a:prstGeom prst="rect">
            <a:avLst/>
          </a:prstGeom>
        </p:spPr>
      </p:pic>
    </p:spTree>
    <p:extLst>
      <p:ext uri="{BB962C8B-B14F-4D97-AF65-F5344CB8AC3E}">
        <p14:creationId xmlns:p14="http://schemas.microsoft.com/office/powerpoint/2010/main" val="94831660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Manage Roles</a:t>
            </a:r>
            <a:endParaRPr lang="en-US" dirty="0"/>
          </a:p>
        </p:txBody>
      </p:sp>
      <p:pic>
        <p:nvPicPr>
          <p:cNvPr id="4" name="Picture 3"/>
          <p:cNvPicPr>
            <a:picLocks noChangeAspect="1"/>
          </p:cNvPicPr>
          <p:nvPr/>
        </p:nvPicPr>
        <p:blipFill>
          <a:blip r:embed="rId2"/>
          <a:stretch>
            <a:fillRect/>
          </a:stretch>
        </p:blipFill>
        <p:spPr>
          <a:xfrm>
            <a:off x="496418" y="979175"/>
            <a:ext cx="9425755" cy="2203640"/>
          </a:xfrm>
          <a:prstGeom prst="rect">
            <a:avLst/>
          </a:prstGeom>
          <a:ln>
            <a:solidFill>
              <a:srgbClr val="7030A0"/>
            </a:solidFill>
          </a:ln>
        </p:spPr>
      </p:pic>
      <p:pic>
        <p:nvPicPr>
          <p:cNvPr id="6" name="Picture 5"/>
          <p:cNvPicPr>
            <a:picLocks noChangeAspect="1"/>
          </p:cNvPicPr>
          <p:nvPr/>
        </p:nvPicPr>
        <p:blipFill>
          <a:blip r:embed="rId3"/>
          <a:stretch>
            <a:fillRect/>
          </a:stretch>
        </p:blipFill>
        <p:spPr>
          <a:xfrm>
            <a:off x="496418" y="3573978"/>
            <a:ext cx="9400787" cy="2732299"/>
          </a:xfrm>
          <a:prstGeom prst="rect">
            <a:avLst/>
          </a:prstGeom>
          <a:ln>
            <a:solidFill>
              <a:srgbClr val="7030A0"/>
            </a:solidFill>
          </a:ln>
        </p:spPr>
      </p:pic>
      <p:sp>
        <p:nvSpPr>
          <p:cNvPr id="7" name="Rectangle 6"/>
          <p:cNvSpPr/>
          <p:nvPr/>
        </p:nvSpPr>
        <p:spPr>
          <a:xfrm>
            <a:off x="1562100" y="3193730"/>
            <a:ext cx="7458808" cy="369332"/>
          </a:xfrm>
          <a:prstGeom prst="rect">
            <a:avLst/>
          </a:prstGeom>
        </p:spPr>
        <p:txBody>
          <a:bodyPr wrap="square">
            <a:spAutoFit/>
          </a:bodyPr>
          <a:lstStyle/>
          <a:p>
            <a:r>
              <a:rPr lang="en-US" b="1" dirty="0"/>
              <a:t>Add </a:t>
            </a:r>
            <a:r>
              <a:rPr lang="en-US" b="1" dirty="0" err="1"/>
              <a:t>ProjectMember</a:t>
            </a:r>
            <a:r>
              <a:rPr lang="en-US" b="1" dirty="0"/>
              <a:t> role in Global roles and enable required permissions</a:t>
            </a:r>
          </a:p>
        </p:txBody>
      </p:sp>
      <p:sp>
        <p:nvSpPr>
          <p:cNvPr id="8" name="Rectangle 7"/>
          <p:cNvSpPr/>
          <p:nvPr/>
        </p:nvSpPr>
        <p:spPr>
          <a:xfrm>
            <a:off x="422239" y="6306277"/>
            <a:ext cx="10453846" cy="369332"/>
          </a:xfrm>
          <a:prstGeom prst="rect">
            <a:avLst/>
          </a:prstGeom>
        </p:spPr>
        <p:txBody>
          <a:bodyPr wrap="square">
            <a:spAutoFit/>
          </a:bodyPr>
          <a:lstStyle/>
          <a:p>
            <a:r>
              <a:rPr lang="en-US" b="1" dirty="0"/>
              <a:t>Add Developer and Tester roles and set pattern as Prog.* for Developer and Test.* for Tester.</a:t>
            </a:r>
          </a:p>
        </p:txBody>
      </p:sp>
    </p:spTree>
    <p:extLst>
      <p:ext uri="{BB962C8B-B14F-4D97-AF65-F5344CB8AC3E}">
        <p14:creationId xmlns:p14="http://schemas.microsoft.com/office/powerpoint/2010/main" val="26640165"/>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2239" y="162622"/>
            <a:ext cx="8071130" cy="510085"/>
          </a:xfrm>
        </p:spPr>
        <p:txBody>
          <a:bodyPr/>
          <a:lstStyle/>
          <a:p>
            <a:r>
              <a:rPr lang="en" dirty="0"/>
              <a:t>Assign Roles: Global and Item Roles</a:t>
            </a:r>
            <a:endParaRPr lang="en-US" dirty="0"/>
          </a:p>
        </p:txBody>
      </p:sp>
      <p:pic>
        <p:nvPicPr>
          <p:cNvPr id="4" name="Picture 3"/>
          <p:cNvPicPr>
            <a:picLocks noChangeAspect="1"/>
          </p:cNvPicPr>
          <p:nvPr/>
        </p:nvPicPr>
        <p:blipFill>
          <a:blip r:embed="rId2"/>
          <a:stretch>
            <a:fillRect/>
          </a:stretch>
        </p:blipFill>
        <p:spPr>
          <a:xfrm>
            <a:off x="292038" y="978753"/>
            <a:ext cx="6694650" cy="4718661"/>
          </a:xfrm>
          <a:prstGeom prst="rect">
            <a:avLst/>
          </a:prstGeom>
          <a:ln>
            <a:solidFill>
              <a:srgbClr val="7030A0"/>
            </a:solidFill>
          </a:ln>
        </p:spPr>
      </p:pic>
      <p:pic>
        <p:nvPicPr>
          <p:cNvPr id="5" name="Picture 4"/>
          <p:cNvPicPr>
            <a:picLocks noChangeAspect="1"/>
          </p:cNvPicPr>
          <p:nvPr/>
        </p:nvPicPr>
        <p:blipFill>
          <a:blip r:embed="rId3"/>
          <a:stretch>
            <a:fillRect/>
          </a:stretch>
        </p:blipFill>
        <p:spPr>
          <a:xfrm>
            <a:off x="7477924" y="2270004"/>
            <a:ext cx="3089332" cy="3427410"/>
          </a:xfrm>
          <a:prstGeom prst="rect">
            <a:avLst/>
          </a:prstGeom>
          <a:ln>
            <a:solidFill>
              <a:srgbClr val="7030A0"/>
            </a:solidFill>
          </a:ln>
        </p:spPr>
      </p:pic>
    </p:spTree>
    <p:extLst>
      <p:ext uri="{BB962C8B-B14F-4D97-AF65-F5344CB8AC3E}">
        <p14:creationId xmlns:p14="http://schemas.microsoft.com/office/powerpoint/2010/main" val="109999530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303"/>
        <p:cNvGrpSpPr/>
        <p:nvPr/>
      </p:nvGrpSpPr>
      <p:grpSpPr>
        <a:xfrm>
          <a:off x="0" y="0"/>
          <a:ext cx="0" cy="0"/>
          <a:chOff x="0" y="0"/>
          <a:chExt cx="0" cy="0"/>
        </a:xfrm>
      </p:grpSpPr>
      <p:sp>
        <p:nvSpPr>
          <p:cNvPr id="1304" name="Google Shape;1304;gc97bf61353_0_831"/>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89</a:t>
            </a:fld>
            <a:endParaRPr/>
          </a:p>
        </p:txBody>
      </p:sp>
      <p:sp>
        <p:nvSpPr>
          <p:cNvPr id="1305" name="Google Shape;1305;gc97bf61353_0_831"/>
          <p:cNvSpPr txBox="1">
            <a:spLocks noGrp="1"/>
          </p:cNvSpPr>
          <p:nvPr>
            <p:ph type="title"/>
          </p:nvPr>
        </p:nvSpPr>
        <p:spPr>
          <a:xfrm>
            <a:off x="422239" y="162621"/>
            <a:ext cx="4981200" cy="510000"/>
          </a:xfrm>
          <a:prstGeom prst="rect">
            <a:avLst/>
          </a:prstGeom>
          <a:noFill/>
          <a:ln>
            <a:noFill/>
          </a:ln>
        </p:spPr>
        <p:txBody>
          <a:bodyPr spcFirstLastPara="1" vert="horz" wrap="square" lIns="121900" tIns="60933" rIns="121900" bIns="60933" rtlCol="0" anchor="ctr" anchorCtr="0">
            <a:noAutofit/>
          </a:bodyPr>
          <a:lstStyle/>
          <a:p>
            <a:r>
              <a:rPr lang="en"/>
              <a:t>List of Projects Created</a:t>
            </a:r>
            <a:endParaRPr/>
          </a:p>
        </p:txBody>
      </p:sp>
      <p:pic>
        <p:nvPicPr>
          <p:cNvPr id="1306" name="Google Shape;1306;gc97bf61353_0_831"/>
          <p:cNvPicPr preferRelativeResize="0"/>
          <p:nvPr/>
        </p:nvPicPr>
        <p:blipFill>
          <a:blip r:embed="rId3">
            <a:alphaModFix/>
          </a:blip>
          <a:stretch>
            <a:fillRect/>
          </a:stretch>
        </p:blipFill>
        <p:spPr>
          <a:xfrm>
            <a:off x="203201" y="1442799"/>
            <a:ext cx="11785601" cy="4598167"/>
          </a:xfrm>
          <a:prstGeom prst="rect">
            <a:avLst/>
          </a:prstGeom>
          <a:noFill/>
          <a:ln>
            <a:noFill/>
          </a:ln>
        </p:spPr>
      </p:pic>
    </p:spTree>
    <p:extLst>
      <p:ext uri="{BB962C8B-B14F-4D97-AF65-F5344CB8AC3E}">
        <p14:creationId xmlns:p14="http://schemas.microsoft.com/office/powerpoint/2010/main" val="36197104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2"/>
        <p:cNvGrpSpPr/>
        <p:nvPr/>
      </p:nvGrpSpPr>
      <p:grpSpPr>
        <a:xfrm>
          <a:off x="0" y="0"/>
          <a:ext cx="0" cy="0"/>
          <a:chOff x="0" y="0"/>
          <a:chExt cx="0" cy="0"/>
        </a:xfrm>
      </p:grpSpPr>
      <p:sp>
        <p:nvSpPr>
          <p:cNvPr id="1273" name="Google Shape;1273;gc96debfe75_2_1280"/>
          <p:cNvSpPr txBox="1">
            <a:spLocks noGrp="1"/>
          </p:cNvSpPr>
          <p:nvPr>
            <p:ph type="sldNum" idx="4294967295"/>
          </p:nvPr>
        </p:nvSpPr>
        <p:spPr>
          <a:xfrm>
            <a:off x="8682567" y="6356351"/>
            <a:ext cx="2743200" cy="366000"/>
          </a:xfrm>
          <a:prstGeom prst="rect">
            <a:avLst/>
          </a:prstGeom>
          <a:noFill/>
          <a:ln>
            <a:noFill/>
          </a:ln>
        </p:spPr>
        <p:txBody>
          <a:bodyPr spcFirstLastPara="1" vert="horz" wrap="square" lIns="121900" tIns="60933" rIns="121900" bIns="60933" rtlCol="0" anchor="ctr" anchorCtr="0">
            <a:noAutofit/>
          </a:bodyPr>
          <a:lstStyle/>
          <a:p>
            <a:pPr>
              <a:buSzPts val="900"/>
            </a:pPr>
            <a:fld id="{00000000-1234-1234-1234-123412341234}" type="slidenum">
              <a:rPr lang="en">
                <a:solidFill>
                  <a:srgbClr val="FF0000"/>
                </a:solidFill>
                <a:latin typeface="Proxima Nova"/>
                <a:ea typeface="Proxima Nova"/>
                <a:cs typeface="Proxima Nova"/>
                <a:sym typeface="Proxima Nova"/>
              </a:rPr>
              <a:pPr>
                <a:buSzPts val="900"/>
              </a:pPr>
              <a:t>9</a:t>
            </a:fld>
            <a:endParaRPr>
              <a:solidFill>
                <a:srgbClr val="FF0000"/>
              </a:solidFill>
              <a:latin typeface="Proxima Nova"/>
              <a:ea typeface="Proxima Nova"/>
              <a:cs typeface="Proxima Nova"/>
              <a:sym typeface="Proxima Nova"/>
            </a:endParaRPr>
          </a:p>
        </p:txBody>
      </p:sp>
      <p:sp>
        <p:nvSpPr>
          <p:cNvPr id="1274" name="Google Shape;1274;gc96debfe75_2_1280"/>
          <p:cNvSpPr txBox="1"/>
          <p:nvPr/>
        </p:nvSpPr>
        <p:spPr>
          <a:xfrm>
            <a:off x="514669" y="269900"/>
            <a:ext cx="7363200" cy="537200"/>
          </a:xfrm>
          <a:prstGeom prst="rect">
            <a:avLst/>
          </a:prstGeom>
          <a:noFill/>
          <a:ln>
            <a:noFill/>
          </a:ln>
        </p:spPr>
        <p:txBody>
          <a:bodyPr spcFirstLastPara="1" wrap="square" lIns="121900" tIns="60933" rIns="121900" bIns="60933" anchor="ctr" anchorCtr="0">
            <a:noAutofit/>
          </a:bodyPr>
          <a:lstStyle/>
          <a:p>
            <a:pPr>
              <a:lnSpc>
                <a:spcPct val="80000"/>
              </a:lnSpc>
              <a:buClr>
                <a:schemeClr val="dk1"/>
              </a:buClr>
              <a:buSzPts val="1100"/>
            </a:pPr>
            <a:r>
              <a:rPr lang="en" sz="3387">
                <a:solidFill>
                  <a:schemeClr val="lt1"/>
                </a:solidFill>
                <a:latin typeface="Proxima Nova"/>
                <a:ea typeface="Proxima Nova"/>
                <a:cs typeface="Proxima Nova"/>
                <a:sym typeface="Proxima Nova"/>
              </a:rPr>
              <a:t>Continuous Integration</a:t>
            </a:r>
            <a:endParaRPr sz="3387">
              <a:solidFill>
                <a:schemeClr val="lt1"/>
              </a:solidFill>
              <a:latin typeface="Proxima Nova"/>
              <a:ea typeface="Proxima Nova"/>
              <a:cs typeface="Proxima Nova"/>
              <a:sym typeface="Proxima Nova"/>
            </a:endParaRPr>
          </a:p>
        </p:txBody>
      </p:sp>
      <p:sp>
        <p:nvSpPr>
          <p:cNvPr id="1276" name="Google Shape;1276;gc96debfe75_2_1280"/>
          <p:cNvSpPr txBox="1"/>
          <p:nvPr/>
        </p:nvSpPr>
        <p:spPr>
          <a:xfrm>
            <a:off x="616267" y="1481200"/>
            <a:ext cx="10911200" cy="3700400"/>
          </a:xfrm>
          <a:prstGeom prst="rect">
            <a:avLst/>
          </a:prstGeom>
          <a:noFill/>
          <a:ln>
            <a:noFill/>
          </a:ln>
        </p:spPr>
        <p:txBody>
          <a:bodyPr spcFirstLastPara="1" wrap="square" lIns="121900" tIns="121900" rIns="121900" bIns="121900" anchor="t" anchorCtr="0">
            <a:noAutofit/>
          </a:bodyPr>
          <a:lstStyle/>
          <a:p>
            <a:pPr marL="609585" indent="-304792">
              <a:buClr>
                <a:schemeClr val="dk1"/>
              </a:buClr>
              <a:buSzPts val="1800"/>
            </a:pPr>
            <a:endParaRPr sz="2400">
              <a:solidFill>
                <a:srgbClr val="000000"/>
              </a:solidFill>
              <a:latin typeface="Proxima Nova"/>
              <a:ea typeface="Proxima Nova"/>
              <a:cs typeface="Proxima Nova"/>
              <a:sym typeface="Proxima Nova"/>
            </a:endParaRPr>
          </a:p>
        </p:txBody>
      </p:sp>
      <p:pic>
        <p:nvPicPr>
          <p:cNvPr id="1277" name="Google Shape;1277;gc96debfe75_2_1280"/>
          <p:cNvPicPr preferRelativeResize="0"/>
          <p:nvPr/>
        </p:nvPicPr>
        <p:blipFill>
          <a:blip r:embed="rId3">
            <a:alphaModFix/>
          </a:blip>
          <a:stretch>
            <a:fillRect/>
          </a:stretch>
        </p:blipFill>
        <p:spPr>
          <a:xfrm>
            <a:off x="-24133" y="1209106"/>
            <a:ext cx="12191999" cy="5635967"/>
          </a:xfrm>
          <a:prstGeom prst="rect">
            <a:avLst/>
          </a:prstGeom>
          <a:noFill/>
          <a:ln>
            <a:noFill/>
          </a:ln>
        </p:spPr>
      </p:pic>
      <p:sp>
        <p:nvSpPr>
          <p:cNvPr id="3" name="Rectangle 2"/>
          <p:cNvSpPr/>
          <p:nvPr/>
        </p:nvSpPr>
        <p:spPr>
          <a:xfrm rot="2860351">
            <a:off x="7379531" y="1904241"/>
            <a:ext cx="811461" cy="331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extBox 1"/>
          <p:cNvSpPr txBox="1"/>
          <p:nvPr/>
        </p:nvSpPr>
        <p:spPr>
          <a:xfrm rot="2709386">
            <a:off x="7497729" y="1823804"/>
            <a:ext cx="760280" cy="461665"/>
          </a:xfrm>
          <a:prstGeom prst="rect">
            <a:avLst/>
          </a:prstGeom>
          <a:noFill/>
        </p:spPr>
        <p:txBody>
          <a:bodyPr wrap="square" rtlCol="0">
            <a:spAutoFit/>
          </a:bodyPr>
          <a:lstStyle/>
          <a:p>
            <a:r>
              <a:rPr lang="en-US" sz="2400" dirty="0"/>
              <a:t>Test</a:t>
            </a:r>
          </a:p>
        </p:txBody>
      </p:sp>
    </p:spTree>
    <p:extLst>
      <p:ext uri="{BB962C8B-B14F-4D97-AF65-F5344CB8AC3E}">
        <p14:creationId xmlns:p14="http://schemas.microsoft.com/office/powerpoint/2010/main" val="271697121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310"/>
        <p:cNvGrpSpPr/>
        <p:nvPr/>
      </p:nvGrpSpPr>
      <p:grpSpPr>
        <a:xfrm>
          <a:off x="0" y="0"/>
          <a:ext cx="0" cy="0"/>
          <a:chOff x="0" y="0"/>
          <a:chExt cx="0" cy="0"/>
        </a:xfrm>
      </p:grpSpPr>
      <p:sp>
        <p:nvSpPr>
          <p:cNvPr id="1311" name="Google Shape;1311;gc97bf61353_0_837"/>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90</a:t>
            </a:fld>
            <a:endParaRPr/>
          </a:p>
        </p:txBody>
      </p:sp>
      <p:sp>
        <p:nvSpPr>
          <p:cNvPr id="1312" name="Google Shape;1312;gc97bf61353_0_837"/>
          <p:cNvSpPr txBox="1">
            <a:spLocks noGrp="1"/>
          </p:cNvSpPr>
          <p:nvPr>
            <p:ph type="title"/>
          </p:nvPr>
        </p:nvSpPr>
        <p:spPr>
          <a:xfrm>
            <a:off x="422239" y="162621"/>
            <a:ext cx="9483600" cy="510000"/>
          </a:xfrm>
          <a:prstGeom prst="rect">
            <a:avLst/>
          </a:prstGeom>
          <a:noFill/>
          <a:ln>
            <a:noFill/>
          </a:ln>
        </p:spPr>
        <p:txBody>
          <a:bodyPr spcFirstLastPara="1" vert="horz" wrap="square" lIns="121900" tIns="60933" rIns="121900" bIns="60933" rtlCol="0" anchor="ctr" anchorCtr="0">
            <a:noAutofit/>
          </a:bodyPr>
          <a:lstStyle/>
          <a:p>
            <a:r>
              <a:rPr lang="en"/>
              <a:t>Login as Developer and View the Dashboard</a:t>
            </a:r>
            <a:endParaRPr/>
          </a:p>
        </p:txBody>
      </p:sp>
      <p:sp>
        <p:nvSpPr>
          <p:cNvPr id="1313" name="Google Shape;1313;gc97bf61353_0_837"/>
          <p:cNvSpPr txBox="1"/>
          <p:nvPr/>
        </p:nvSpPr>
        <p:spPr>
          <a:xfrm>
            <a:off x="422233" y="4584800"/>
            <a:ext cx="11562000" cy="2129054"/>
          </a:xfrm>
          <a:prstGeom prst="rect">
            <a:avLst/>
          </a:prstGeom>
          <a:noFill/>
          <a:ln>
            <a:noFill/>
          </a:ln>
        </p:spPr>
        <p:txBody>
          <a:bodyPr spcFirstLastPara="1" wrap="square" lIns="121900" tIns="60933" rIns="121900" bIns="60933" anchor="t" anchorCtr="0">
            <a:spAutoFit/>
          </a:bodyPr>
          <a:lstStyle/>
          <a:p>
            <a:pPr marL="609585" indent="-448722">
              <a:lnSpc>
                <a:spcPct val="115000"/>
              </a:lnSpc>
              <a:buClr>
                <a:srgbClr val="000000"/>
              </a:buClr>
              <a:buSzPts val="1700"/>
              <a:buFont typeface="Arial"/>
              <a:buChar char="●"/>
            </a:pPr>
            <a:r>
              <a:rPr lang="en" sz="2267" dirty="0">
                <a:solidFill>
                  <a:srgbClr val="000000"/>
                </a:solidFill>
                <a:latin typeface="Arial"/>
                <a:ea typeface="Arial"/>
                <a:cs typeface="Arial"/>
                <a:sym typeface="Arial"/>
              </a:rPr>
              <a:t>Developer can view only the jobs started with Prog.*</a:t>
            </a:r>
            <a:endParaRPr sz="2267" dirty="0"/>
          </a:p>
          <a:p>
            <a:pPr marL="609585" indent="-448722">
              <a:lnSpc>
                <a:spcPct val="115000"/>
              </a:lnSpc>
              <a:buClr>
                <a:srgbClr val="000000"/>
              </a:buClr>
              <a:buSzPts val="1700"/>
              <a:buFont typeface="Arial"/>
              <a:buChar char="●"/>
            </a:pPr>
            <a:r>
              <a:rPr lang="en" sz="2267" dirty="0">
                <a:solidFill>
                  <a:srgbClr val="000000"/>
                </a:solidFill>
                <a:latin typeface="Arial"/>
                <a:ea typeface="Arial"/>
                <a:cs typeface="Arial"/>
                <a:sym typeface="Arial"/>
              </a:rPr>
              <a:t>Developer can build the available </a:t>
            </a:r>
            <a:r>
              <a:rPr lang="en" sz="2267" dirty="0" smtClean="0">
                <a:solidFill>
                  <a:srgbClr val="000000"/>
                </a:solidFill>
                <a:latin typeface="Arial"/>
                <a:ea typeface="Arial"/>
                <a:cs typeface="Arial"/>
                <a:sym typeface="Arial"/>
              </a:rPr>
              <a:t>Job.</a:t>
            </a:r>
            <a:endParaRPr sz="2267" dirty="0"/>
          </a:p>
          <a:p>
            <a:pPr marL="609585" indent="-448722">
              <a:lnSpc>
                <a:spcPct val="115000"/>
              </a:lnSpc>
              <a:buClr>
                <a:srgbClr val="000000"/>
              </a:buClr>
              <a:buSzPts val="1700"/>
              <a:buFont typeface="Arial"/>
              <a:buChar char="●"/>
            </a:pPr>
            <a:r>
              <a:rPr lang="en" sz="2267" dirty="0">
                <a:solidFill>
                  <a:srgbClr val="000000"/>
                </a:solidFill>
                <a:latin typeface="Arial"/>
                <a:ea typeface="Arial"/>
                <a:cs typeface="Arial"/>
                <a:sym typeface="Arial"/>
              </a:rPr>
              <a:t>Developer can create a new development job, but the job name should starts with Prog</a:t>
            </a:r>
            <a:r>
              <a:rPr lang="en" sz="2267" dirty="0">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a:t>
            </a:r>
            <a:endParaRPr sz="2267" dirty="0"/>
          </a:p>
          <a:p>
            <a:pPr marL="609585" indent="-448722">
              <a:lnSpc>
                <a:spcPct val="115000"/>
              </a:lnSpc>
              <a:buSzPts val="1700"/>
              <a:buChar char="●"/>
            </a:pPr>
            <a:r>
              <a:rPr lang="en" sz="2267" dirty="0">
                <a:solidFill>
                  <a:srgbClr val="000000"/>
                </a:solidFill>
                <a:latin typeface="Arial"/>
                <a:ea typeface="Arial"/>
                <a:cs typeface="Arial"/>
                <a:sym typeface="Arial"/>
              </a:rPr>
              <a:t>Developer </a:t>
            </a:r>
            <a:r>
              <a:rPr lang="en" sz="2267" dirty="0">
                <a:solidFill>
                  <a:schemeClr val="dk1"/>
                </a:solidFill>
                <a:latin typeface="Arial" panose="020B0604020202020204" pitchFamily="34" charset="0"/>
                <a:cs typeface="Arial" panose="020B0604020202020204" pitchFamily="34" charset="0"/>
              </a:rPr>
              <a:t>cannot</a:t>
            </a:r>
            <a:r>
              <a:rPr lang="en" sz="2267" dirty="0">
                <a:solidFill>
                  <a:schemeClr val="dk1"/>
                </a:solidFill>
              </a:rPr>
              <a:t> </a:t>
            </a:r>
            <a:r>
              <a:rPr lang="en" sz="2267" dirty="0">
                <a:solidFill>
                  <a:srgbClr val="000000"/>
                </a:solidFill>
                <a:latin typeface="Arial"/>
                <a:ea typeface="Arial"/>
                <a:cs typeface="Arial"/>
                <a:sym typeface="Arial"/>
              </a:rPr>
              <a:t>see: Tester projects, configure the system and manage </a:t>
            </a:r>
            <a:r>
              <a:rPr lang="en" sz="2267" dirty="0" smtClean="0">
                <a:solidFill>
                  <a:srgbClr val="000000"/>
                </a:solidFill>
                <a:latin typeface="Arial"/>
                <a:ea typeface="Arial"/>
                <a:cs typeface="Arial"/>
                <a:sym typeface="Arial"/>
              </a:rPr>
              <a:t>plugin.</a:t>
            </a:r>
            <a:endParaRPr sz="2267" dirty="0"/>
          </a:p>
        </p:txBody>
      </p:sp>
      <p:pic>
        <p:nvPicPr>
          <p:cNvPr id="1314" name="Google Shape;1314;gc97bf61353_0_837"/>
          <p:cNvPicPr preferRelativeResize="0"/>
          <p:nvPr/>
        </p:nvPicPr>
        <p:blipFill>
          <a:blip r:embed="rId3">
            <a:alphaModFix/>
          </a:blip>
          <a:stretch>
            <a:fillRect/>
          </a:stretch>
        </p:blipFill>
        <p:spPr>
          <a:xfrm>
            <a:off x="422233" y="1150901"/>
            <a:ext cx="11357035" cy="3167100"/>
          </a:xfrm>
          <a:prstGeom prst="rect">
            <a:avLst/>
          </a:prstGeom>
          <a:noFill/>
          <a:ln>
            <a:noFill/>
          </a:ln>
        </p:spPr>
      </p:pic>
    </p:spTree>
    <p:extLst>
      <p:ext uri="{BB962C8B-B14F-4D97-AF65-F5344CB8AC3E}">
        <p14:creationId xmlns:p14="http://schemas.microsoft.com/office/powerpoint/2010/main" val="9260898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19" name="Google Shape;1319;gc97bf61353_0_844"/>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91</a:t>
            </a:fld>
            <a:endParaRPr/>
          </a:p>
        </p:txBody>
      </p:sp>
      <p:sp>
        <p:nvSpPr>
          <p:cNvPr id="1320" name="Google Shape;1320;gc97bf61353_0_844"/>
          <p:cNvSpPr txBox="1">
            <a:spLocks noGrp="1"/>
          </p:cNvSpPr>
          <p:nvPr>
            <p:ph type="title"/>
          </p:nvPr>
        </p:nvSpPr>
        <p:spPr>
          <a:xfrm>
            <a:off x="422239" y="162621"/>
            <a:ext cx="9483600" cy="510000"/>
          </a:xfrm>
          <a:prstGeom prst="rect">
            <a:avLst/>
          </a:prstGeom>
          <a:noFill/>
          <a:ln>
            <a:noFill/>
          </a:ln>
        </p:spPr>
        <p:txBody>
          <a:bodyPr spcFirstLastPara="1" vert="horz" wrap="square" lIns="121900" tIns="60933" rIns="121900" bIns="60933" rtlCol="0" anchor="ctr" anchorCtr="0">
            <a:noAutofit/>
          </a:bodyPr>
          <a:lstStyle/>
          <a:p>
            <a:r>
              <a:rPr lang="en"/>
              <a:t>Login as Tester and View the Dashboard</a:t>
            </a:r>
            <a:endParaRPr/>
          </a:p>
        </p:txBody>
      </p:sp>
      <p:sp>
        <p:nvSpPr>
          <p:cNvPr id="1321" name="Google Shape;1321;gc97bf61353_0_844"/>
          <p:cNvSpPr txBox="1"/>
          <p:nvPr/>
        </p:nvSpPr>
        <p:spPr>
          <a:xfrm>
            <a:off x="333367" y="4584800"/>
            <a:ext cx="10984800" cy="1727854"/>
          </a:xfrm>
          <a:prstGeom prst="rect">
            <a:avLst/>
          </a:prstGeom>
          <a:noFill/>
          <a:ln>
            <a:noFill/>
          </a:ln>
        </p:spPr>
        <p:txBody>
          <a:bodyPr spcFirstLastPara="1" wrap="square" lIns="121900" tIns="60933" rIns="121900" bIns="60933" anchor="t" anchorCtr="0">
            <a:spAutoFit/>
          </a:bodyPr>
          <a:lstStyle/>
          <a:p>
            <a:pPr marL="609585" indent="-448722">
              <a:lnSpc>
                <a:spcPct val="115000"/>
              </a:lnSpc>
              <a:buClr>
                <a:srgbClr val="000000"/>
              </a:buClr>
              <a:buSzPts val="1700"/>
              <a:buFont typeface="Arial"/>
              <a:buChar char="●"/>
            </a:pPr>
            <a:r>
              <a:rPr lang="en" sz="2267">
                <a:solidFill>
                  <a:srgbClr val="000000"/>
                </a:solidFill>
                <a:latin typeface="Arial"/>
                <a:ea typeface="Arial"/>
                <a:cs typeface="Arial"/>
                <a:sym typeface="Arial"/>
              </a:rPr>
              <a:t>Tester can view only the jobs started with Test.*</a:t>
            </a:r>
            <a:endParaRPr sz="2267"/>
          </a:p>
          <a:p>
            <a:pPr marL="609585" indent="-448722">
              <a:lnSpc>
                <a:spcPct val="115000"/>
              </a:lnSpc>
              <a:buClr>
                <a:srgbClr val="000000"/>
              </a:buClr>
              <a:buSzPts val="1700"/>
              <a:buFont typeface="Arial"/>
              <a:buChar char="●"/>
            </a:pPr>
            <a:r>
              <a:rPr lang="en" sz="2267">
                <a:solidFill>
                  <a:srgbClr val="000000"/>
                </a:solidFill>
                <a:latin typeface="Arial"/>
                <a:ea typeface="Arial"/>
                <a:cs typeface="Arial"/>
                <a:sym typeface="Arial"/>
              </a:rPr>
              <a:t>Tester can build the available Job</a:t>
            </a:r>
            <a:endParaRPr sz="2267"/>
          </a:p>
          <a:p>
            <a:pPr marL="609585" indent="-448722">
              <a:lnSpc>
                <a:spcPct val="115000"/>
              </a:lnSpc>
              <a:buClr>
                <a:srgbClr val="000000"/>
              </a:buClr>
              <a:buSzPts val="1700"/>
              <a:buFont typeface="Arial"/>
              <a:buChar char="●"/>
            </a:pPr>
            <a:r>
              <a:rPr lang="en" sz="2267">
                <a:solidFill>
                  <a:srgbClr val="000000"/>
                </a:solidFill>
                <a:latin typeface="Arial"/>
                <a:ea typeface="Arial"/>
                <a:cs typeface="Arial"/>
                <a:sym typeface="Arial"/>
              </a:rPr>
              <a:t>Tester can create a new test job, but the job name should starts with Test</a:t>
            </a:r>
            <a:r>
              <a:rPr lang="en" sz="2267">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a:t>
            </a:r>
            <a:endParaRPr sz="2267"/>
          </a:p>
          <a:p>
            <a:pPr marL="609585" indent="-448722">
              <a:lnSpc>
                <a:spcPct val="115000"/>
              </a:lnSpc>
              <a:buSzPts val="1700"/>
              <a:buChar char="●"/>
            </a:pPr>
            <a:r>
              <a:rPr lang="en" sz="2267">
                <a:solidFill>
                  <a:srgbClr val="000000"/>
                </a:solidFill>
                <a:latin typeface="Arial"/>
                <a:ea typeface="Arial"/>
                <a:cs typeface="Arial"/>
                <a:sym typeface="Arial"/>
              </a:rPr>
              <a:t>Tester can</a:t>
            </a:r>
            <a:r>
              <a:rPr lang="en" sz="2267"/>
              <a:t>not</a:t>
            </a:r>
            <a:r>
              <a:rPr lang="en" sz="2267">
                <a:solidFill>
                  <a:srgbClr val="000000"/>
                </a:solidFill>
                <a:latin typeface="Arial"/>
                <a:ea typeface="Arial"/>
                <a:cs typeface="Arial"/>
                <a:sym typeface="Arial"/>
              </a:rPr>
              <a:t> see: Developer projects, configure the system</a:t>
            </a:r>
            <a:r>
              <a:rPr lang="en" sz="2267"/>
              <a:t> and</a:t>
            </a:r>
            <a:r>
              <a:rPr lang="en" sz="2267">
                <a:solidFill>
                  <a:srgbClr val="000000"/>
                </a:solidFill>
                <a:latin typeface="Arial"/>
                <a:ea typeface="Arial"/>
                <a:cs typeface="Arial"/>
                <a:sym typeface="Arial"/>
              </a:rPr>
              <a:t> manage plugin</a:t>
            </a:r>
            <a:endParaRPr sz="2267">
              <a:solidFill>
                <a:srgbClr val="000000"/>
              </a:solidFill>
              <a:latin typeface="Arial"/>
              <a:ea typeface="Arial"/>
              <a:cs typeface="Arial"/>
              <a:sym typeface="Arial"/>
            </a:endParaRPr>
          </a:p>
        </p:txBody>
      </p:sp>
      <p:pic>
        <p:nvPicPr>
          <p:cNvPr id="1322" name="Google Shape;1322;gc97bf61353_0_844"/>
          <p:cNvPicPr preferRelativeResize="0"/>
          <p:nvPr/>
        </p:nvPicPr>
        <p:blipFill>
          <a:blip r:embed="rId3">
            <a:alphaModFix/>
          </a:blip>
          <a:stretch>
            <a:fillRect/>
          </a:stretch>
        </p:blipFill>
        <p:spPr>
          <a:xfrm>
            <a:off x="333367" y="1238067"/>
            <a:ext cx="11493499" cy="3222800"/>
          </a:xfrm>
          <a:prstGeom prst="rect">
            <a:avLst/>
          </a:prstGeom>
          <a:noFill/>
          <a:ln>
            <a:noFill/>
          </a:ln>
        </p:spPr>
      </p:pic>
    </p:spTree>
    <p:extLst>
      <p:ext uri="{BB962C8B-B14F-4D97-AF65-F5344CB8AC3E}">
        <p14:creationId xmlns:p14="http://schemas.microsoft.com/office/powerpoint/2010/main" val="98673292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326"/>
        <p:cNvGrpSpPr/>
        <p:nvPr/>
      </p:nvGrpSpPr>
      <p:grpSpPr>
        <a:xfrm>
          <a:off x="0" y="0"/>
          <a:ext cx="0" cy="0"/>
          <a:chOff x="0" y="0"/>
          <a:chExt cx="0" cy="0"/>
        </a:xfrm>
      </p:grpSpPr>
      <p:sp>
        <p:nvSpPr>
          <p:cNvPr id="1327" name="Google Shape;1327;gc97bf61353_0_851"/>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92</a:t>
            </a:fld>
            <a:endParaRPr/>
          </a:p>
        </p:txBody>
      </p:sp>
      <p:sp>
        <p:nvSpPr>
          <p:cNvPr id="1328" name="Google Shape;1328;gc97bf61353_0_851"/>
          <p:cNvSpPr txBox="1">
            <a:spLocks noGrp="1"/>
          </p:cNvSpPr>
          <p:nvPr>
            <p:ph type="title"/>
          </p:nvPr>
        </p:nvSpPr>
        <p:spPr>
          <a:xfrm>
            <a:off x="422239" y="162621"/>
            <a:ext cx="9483600" cy="510000"/>
          </a:xfrm>
          <a:prstGeom prst="rect">
            <a:avLst/>
          </a:prstGeom>
          <a:noFill/>
          <a:ln>
            <a:noFill/>
          </a:ln>
        </p:spPr>
        <p:txBody>
          <a:bodyPr spcFirstLastPara="1" vert="horz" wrap="square" lIns="121900" tIns="60933" rIns="121900" bIns="60933" rtlCol="0" anchor="ctr" anchorCtr="0">
            <a:noAutofit/>
          </a:bodyPr>
          <a:lstStyle/>
          <a:p>
            <a:r>
              <a:rPr lang="en"/>
              <a:t>Tester: Build and Verify</a:t>
            </a:r>
            <a:endParaRPr/>
          </a:p>
        </p:txBody>
      </p:sp>
      <p:pic>
        <p:nvPicPr>
          <p:cNvPr id="1329" name="Google Shape;1329;gc97bf61353_0_851"/>
          <p:cNvPicPr preferRelativeResize="0"/>
          <p:nvPr/>
        </p:nvPicPr>
        <p:blipFill>
          <a:blip r:embed="rId3">
            <a:alphaModFix/>
          </a:blip>
          <a:stretch>
            <a:fillRect/>
          </a:stretch>
        </p:blipFill>
        <p:spPr>
          <a:xfrm>
            <a:off x="203201" y="1558468"/>
            <a:ext cx="11785599" cy="3775533"/>
          </a:xfrm>
          <a:prstGeom prst="rect">
            <a:avLst/>
          </a:prstGeom>
          <a:noFill/>
          <a:ln>
            <a:noFill/>
          </a:ln>
        </p:spPr>
      </p:pic>
    </p:spTree>
    <p:extLst>
      <p:ext uri="{BB962C8B-B14F-4D97-AF65-F5344CB8AC3E}">
        <p14:creationId xmlns:p14="http://schemas.microsoft.com/office/powerpoint/2010/main" val="241951809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gc97bf61353_0_2172"/>
          <p:cNvSpPr txBox="1">
            <a:spLocks noGrp="1"/>
          </p:cNvSpPr>
          <p:nvPr>
            <p:ph type="sldNum" idx="12"/>
          </p:nvPr>
        </p:nvSpPr>
        <p:spPr>
          <a:xfrm>
            <a:off x="86233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93</a:t>
            </a:fld>
            <a:endParaRPr/>
          </a:p>
        </p:txBody>
      </p:sp>
      <p:sp>
        <p:nvSpPr>
          <p:cNvPr id="1335" name="Google Shape;1335;gc97bf61353_0_2172"/>
          <p:cNvSpPr txBox="1"/>
          <p:nvPr/>
        </p:nvSpPr>
        <p:spPr>
          <a:xfrm>
            <a:off x="2388967" y="2233000"/>
            <a:ext cx="7368400" cy="2392000"/>
          </a:xfrm>
          <a:prstGeom prst="rect">
            <a:avLst/>
          </a:prstGeom>
          <a:noFill/>
          <a:ln>
            <a:noFill/>
          </a:ln>
        </p:spPr>
        <p:txBody>
          <a:bodyPr spcFirstLastPara="1" wrap="square" lIns="121900" tIns="60933" rIns="121900" bIns="60933" anchor="t" anchorCtr="0">
            <a:noAutofit/>
          </a:bodyPr>
          <a:lstStyle/>
          <a:p>
            <a:pPr algn="ctr">
              <a:buClr>
                <a:srgbClr val="000000"/>
              </a:buClr>
              <a:buSzPts val="3200"/>
            </a:pPr>
            <a:r>
              <a:rPr lang="en" sz="4267">
                <a:solidFill>
                  <a:schemeClr val="lt1"/>
                </a:solidFill>
                <a:latin typeface="Proxima Nova"/>
                <a:ea typeface="Proxima Nova"/>
                <a:cs typeface="Proxima Nova"/>
                <a:sym typeface="Proxima Nova"/>
              </a:rPr>
              <a:t>Integrating Jenkins With Git</a:t>
            </a:r>
            <a:endParaRPr sz="4267">
              <a:solidFill>
                <a:schemeClr val="lt1"/>
              </a:solidFill>
              <a:latin typeface="Proxima Nova"/>
              <a:ea typeface="Proxima Nova"/>
              <a:cs typeface="Proxima Nova"/>
              <a:sym typeface="Proxima Nova"/>
            </a:endParaRPr>
          </a:p>
        </p:txBody>
      </p:sp>
    </p:spTree>
    <p:extLst>
      <p:ext uri="{BB962C8B-B14F-4D97-AF65-F5344CB8AC3E}">
        <p14:creationId xmlns:p14="http://schemas.microsoft.com/office/powerpoint/2010/main" val="301243944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gc97bf61353_0_2177"/>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94</a:t>
            </a:fld>
            <a:endParaRPr/>
          </a:p>
        </p:txBody>
      </p:sp>
      <p:sp>
        <p:nvSpPr>
          <p:cNvPr id="1341" name="Google Shape;1341;gc97bf61353_0_2177"/>
          <p:cNvSpPr txBox="1">
            <a:spLocks noGrp="1"/>
          </p:cNvSpPr>
          <p:nvPr>
            <p:ph type="title"/>
          </p:nvPr>
        </p:nvSpPr>
        <p:spPr>
          <a:xfrm>
            <a:off x="422239" y="162621"/>
            <a:ext cx="4981200" cy="510000"/>
          </a:xfrm>
          <a:prstGeom prst="rect">
            <a:avLst/>
          </a:prstGeom>
          <a:noFill/>
          <a:ln>
            <a:noFill/>
          </a:ln>
        </p:spPr>
        <p:txBody>
          <a:bodyPr spcFirstLastPara="1" vert="horz" wrap="square" lIns="121900" tIns="60933" rIns="121900" bIns="60933" rtlCol="0" anchor="ctr" anchorCtr="0">
            <a:noAutofit/>
          </a:bodyPr>
          <a:lstStyle/>
          <a:p>
            <a:r>
              <a:rPr lang="en"/>
              <a:t>Introduction</a:t>
            </a:r>
            <a:endParaRPr/>
          </a:p>
        </p:txBody>
      </p:sp>
      <p:pic>
        <p:nvPicPr>
          <p:cNvPr id="1342" name="Google Shape;1342;gc97bf61353_0_2177"/>
          <p:cNvPicPr preferRelativeResize="0"/>
          <p:nvPr/>
        </p:nvPicPr>
        <p:blipFill>
          <a:blip r:embed="rId3">
            <a:alphaModFix/>
          </a:blip>
          <a:stretch>
            <a:fillRect/>
          </a:stretch>
        </p:blipFill>
        <p:spPr>
          <a:xfrm>
            <a:off x="7945000" y="1365267"/>
            <a:ext cx="4043800" cy="4270367"/>
          </a:xfrm>
          <a:prstGeom prst="rect">
            <a:avLst/>
          </a:prstGeom>
          <a:noFill/>
          <a:ln>
            <a:noFill/>
          </a:ln>
        </p:spPr>
      </p:pic>
      <p:sp>
        <p:nvSpPr>
          <p:cNvPr id="1343" name="Google Shape;1343;gc97bf61353_0_2177"/>
          <p:cNvSpPr txBox="1"/>
          <p:nvPr/>
        </p:nvSpPr>
        <p:spPr>
          <a:xfrm>
            <a:off x="301633" y="1174868"/>
            <a:ext cx="7461200" cy="4658465"/>
          </a:xfrm>
          <a:prstGeom prst="rect">
            <a:avLst/>
          </a:prstGeom>
          <a:noFill/>
          <a:ln w="19050" cap="flat" cmpd="sng">
            <a:solidFill>
              <a:srgbClr val="999999"/>
            </a:solidFill>
            <a:prstDash val="solid"/>
            <a:round/>
            <a:headEnd type="none" w="sm" len="sm"/>
            <a:tailEnd type="none" w="sm" len="sm"/>
          </a:ln>
        </p:spPr>
        <p:txBody>
          <a:bodyPr spcFirstLastPara="1" wrap="square" lIns="121900" tIns="60933" rIns="121900" bIns="60933" anchor="t" anchorCtr="0">
            <a:spAutoFit/>
          </a:bodyPr>
          <a:lstStyle/>
          <a:p>
            <a:pPr marL="609585" indent="-448722">
              <a:buClr>
                <a:schemeClr val="dk1"/>
              </a:buClr>
              <a:buSzPts val="1700"/>
              <a:buFont typeface="Noto Sans Symbols"/>
              <a:buChar char="●"/>
            </a:pPr>
            <a:r>
              <a:rPr lang="en" sz="2267" dirty="0">
                <a:solidFill>
                  <a:schemeClr val="dk1"/>
                </a:solidFill>
                <a:latin typeface="Arial"/>
                <a:ea typeface="Arial"/>
                <a:cs typeface="Arial"/>
                <a:sym typeface="Arial"/>
              </a:rPr>
              <a:t>So far, </a:t>
            </a:r>
            <a:r>
              <a:rPr lang="en" sz="2267" dirty="0" smtClean="0">
                <a:solidFill>
                  <a:schemeClr val="dk1"/>
                </a:solidFill>
              </a:rPr>
              <a:t>We </a:t>
            </a:r>
            <a:r>
              <a:rPr lang="en" sz="2267" dirty="0" smtClean="0">
                <a:solidFill>
                  <a:schemeClr val="dk1"/>
                </a:solidFill>
                <a:latin typeface="Arial"/>
                <a:ea typeface="Arial"/>
                <a:cs typeface="Arial"/>
                <a:sym typeface="Arial"/>
              </a:rPr>
              <a:t>have </a:t>
            </a:r>
            <a:r>
              <a:rPr lang="en" sz="2267" dirty="0">
                <a:solidFill>
                  <a:schemeClr val="dk1"/>
                </a:solidFill>
                <a:latin typeface="Arial"/>
                <a:ea typeface="Arial"/>
                <a:cs typeface="Arial"/>
                <a:sym typeface="Arial"/>
              </a:rPr>
              <a:t>seen how to Trigger build remotely and build after other projects are built (chains of Jenkins job).</a:t>
            </a:r>
            <a:endParaRPr sz="2267" dirty="0">
              <a:solidFill>
                <a:schemeClr val="dk1"/>
              </a:solidFill>
              <a:latin typeface="Arial"/>
              <a:ea typeface="Arial"/>
              <a:cs typeface="Arial"/>
              <a:sym typeface="Arial"/>
            </a:endParaRPr>
          </a:p>
          <a:p>
            <a:pPr marL="609585"/>
            <a:endParaRPr sz="2267" dirty="0">
              <a:solidFill>
                <a:schemeClr val="dk1"/>
              </a:solidFill>
              <a:latin typeface="Arial"/>
              <a:ea typeface="Arial"/>
              <a:cs typeface="Arial"/>
              <a:sym typeface="Arial"/>
            </a:endParaRPr>
          </a:p>
          <a:p>
            <a:pPr marL="609585" indent="-448722">
              <a:buClr>
                <a:schemeClr val="dk1"/>
              </a:buClr>
              <a:buSzPts val="1700"/>
              <a:buFont typeface="Noto Sans Symbols"/>
              <a:buChar char="●"/>
            </a:pPr>
            <a:r>
              <a:rPr lang="en" sz="2267" dirty="0">
                <a:solidFill>
                  <a:schemeClr val="dk1"/>
                </a:solidFill>
                <a:latin typeface="Arial"/>
                <a:ea typeface="Arial"/>
                <a:cs typeface="Arial"/>
                <a:sym typeface="Arial"/>
              </a:rPr>
              <a:t>Build periodically – </a:t>
            </a:r>
            <a:r>
              <a:rPr lang="en" sz="2267" dirty="0">
                <a:solidFill>
                  <a:schemeClr val="dk1"/>
                </a:solidFill>
              </a:rPr>
              <a:t>You </a:t>
            </a:r>
            <a:r>
              <a:rPr lang="en" sz="2267" dirty="0">
                <a:solidFill>
                  <a:schemeClr val="dk1"/>
                </a:solidFill>
                <a:latin typeface="Arial"/>
                <a:ea typeface="Arial"/>
                <a:cs typeface="Arial"/>
                <a:sym typeface="Arial"/>
              </a:rPr>
              <a:t>can trigger the jobs periodically with crontab time format.</a:t>
            </a:r>
            <a:endParaRPr sz="2267" dirty="0">
              <a:solidFill>
                <a:schemeClr val="dk1"/>
              </a:solidFill>
              <a:latin typeface="Arial"/>
              <a:ea typeface="Arial"/>
              <a:cs typeface="Arial"/>
              <a:sym typeface="Arial"/>
            </a:endParaRPr>
          </a:p>
          <a:p>
            <a:pPr marL="609585"/>
            <a:endParaRPr sz="2267" dirty="0">
              <a:solidFill>
                <a:schemeClr val="dk1"/>
              </a:solidFill>
              <a:latin typeface="Arial"/>
              <a:ea typeface="Arial"/>
              <a:cs typeface="Arial"/>
              <a:sym typeface="Arial"/>
            </a:endParaRPr>
          </a:p>
          <a:p>
            <a:pPr marL="609585" indent="-448722">
              <a:buClr>
                <a:schemeClr val="dk1"/>
              </a:buClr>
              <a:buSzPts val="1700"/>
              <a:buFont typeface="Noto Sans Symbols"/>
              <a:buChar char="●"/>
            </a:pPr>
            <a:r>
              <a:rPr lang="en" sz="2267" dirty="0">
                <a:solidFill>
                  <a:schemeClr val="dk1"/>
                </a:solidFill>
                <a:latin typeface="Arial"/>
                <a:ea typeface="Arial"/>
                <a:cs typeface="Arial"/>
                <a:sym typeface="Arial"/>
              </a:rPr>
              <a:t>In this section, </a:t>
            </a:r>
            <a:r>
              <a:rPr lang="en" sz="2267" dirty="0">
                <a:solidFill>
                  <a:schemeClr val="dk1"/>
                </a:solidFill>
              </a:rPr>
              <a:t>let’s </a:t>
            </a:r>
            <a:r>
              <a:rPr lang="en" sz="2267" dirty="0">
                <a:solidFill>
                  <a:schemeClr val="dk1"/>
                </a:solidFill>
                <a:latin typeface="Arial"/>
                <a:ea typeface="Arial"/>
                <a:cs typeface="Arial"/>
                <a:sym typeface="Arial"/>
              </a:rPr>
              <a:t>see how to GitHub hook trigger for GitScm polling and Poll SCM.</a:t>
            </a:r>
            <a:endParaRPr sz="2267" dirty="0">
              <a:solidFill>
                <a:schemeClr val="dk1"/>
              </a:solidFill>
              <a:latin typeface="Arial"/>
              <a:ea typeface="Arial"/>
              <a:cs typeface="Arial"/>
              <a:sym typeface="Arial"/>
            </a:endParaRPr>
          </a:p>
          <a:p>
            <a:pPr marL="609585"/>
            <a:endParaRPr sz="2267" dirty="0">
              <a:solidFill>
                <a:schemeClr val="dk1"/>
              </a:solidFill>
              <a:latin typeface="Arial"/>
              <a:ea typeface="Arial"/>
              <a:cs typeface="Arial"/>
              <a:sym typeface="Arial"/>
            </a:endParaRPr>
          </a:p>
          <a:p>
            <a:pPr marL="609585" indent="-448722">
              <a:buClr>
                <a:schemeClr val="dk1"/>
              </a:buClr>
              <a:buSzPts val="1700"/>
              <a:buFont typeface="Noto Sans Symbols"/>
              <a:buChar char="●"/>
            </a:pPr>
            <a:r>
              <a:rPr lang="en" sz="2267" dirty="0" smtClean="0">
                <a:solidFill>
                  <a:schemeClr val="dk1"/>
                </a:solidFill>
                <a:latin typeface="Arial"/>
                <a:ea typeface="Arial"/>
                <a:cs typeface="Arial"/>
                <a:sym typeface="Arial"/>
              </a:rPr>
              <a:t>First we need </a:t>
            </a:r>
            <a:r>
              <a:rPr lang="en" sz="2267" dirty="0">
                <a:solidFill>
                  <a:schemeClr val="dk1"/>
                </a:solidFill>
                <a:latin typeface="Arial"/>
                <a:ea typeface="Arial"/>
                <a:cs typeface="Arial"/>
                <a:sym typeface="Arial"/>
              </a:rPr>
              <a:t>to integrate with GitHub repository.</a:t>
            </a:r>
            <a:endParaRPr sz="2267" dirty="0">
              <a:solidFill>
                <a:schemeClr val="dk1"/>
              </a:solidFill>
              <a:latin typeface="Arial"/>
              <a:ea typeface="Arial"/>
              <a:cs typeface="Arial"/>
              <a:sym typeface="Arial"/>
            </a:endParaRPr>
          </a:p>
          <a:p>
            <a:pPr marL="609585"/>
            <a:endParaRPr sz="2267" dirty="0">
              <a:solidFill>
                <a:schemeClr val="dk1"/>
              </a:solidFill>
              <a:latin typeface="Arial"/>
              <a:ea typeface="Arial"/>
              <a:cs typeface="Arial"/>
              <a:sym typeface="Arial"/>
            </a:endParaRPr>
          </a:p>
          <a:p>
            <a:pPr marL="609585" indent="-448722">
              <a:buClr>
                <a:schemeClr val="dk1"/>
              </a:buClr>
              <a:buSzPts val="1700"/>
              <a:buFont typeface="Noto Sans Symbols"/>
              <a:buChar char="●"/>
            </a:pPr>
            <a:r>
              <a:rPr lang="en" sz="2267" dirty="0">
                <a:solidFill>
                  <a:schemeClr val="dk1"/>
                </a:solidFill>
                <a:latin typeface="Arial"/>
                <a:ea typeface="Arial"/>
                <a:cs typeface="Arial"/>
                <a:sym typeface="Arial"/>
              </a:rPr>
              <a:t>Next, Install Git Plugin.</a:t>
            </a:r>
            <a:endParaRPr sz="2267"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955243966"/>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347"/>
        <p:cNvGrpSpPr/>
        <p:nvPr/>
      </p:nvGrpSpPr>
      <p:grpSpPr>
        <a:xfrm>
          <a:off x="0" y="0"/>
          <a:ext cx="0" cy="0"/>
          <a:chOff x="0" y="0"/>
          <a:chExt cx="0" cy="0"/>
        </a:xfrm>
      </p:grpSpPr>
      <p:sp>
        <p:nvSpPr>
          <p:cNvPr id="1348" name="Google Shape;1348;gc97bf61353_0_2184"/>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95</a:t>
            </a:fld>
            <a:endParaRPr/>
          </a:p>
        </p:txBody>
      </p:sp>
      <p:sp>
        <p:nvSpPr>
          <p:cNvPr id="1349" name="Google Shape;1349;gc97bf61353_0_2184"/>
          <p:cNvSpPr txBox="1">
            <a:spLocks noGrp="1"/>
          </p:cNvSpPr>
          <p:nvPr>
            <p:ph type="title"/>
          </p:nvPr>
        </p:nvSpPr>
        <p:spPr>
          <a:xfrm>
            <a:off x="422239" y="162621"/>
            <a:ext cx="9483600" cy="510000"/>
          </a:xfrm>
          <a:prstGeom prst="rect">
            <a:avLst/>
          </a:prstGeom>
          <a:noFill/>
          <a:ln>
            <a:noFill/>
          </a:ln>
        </p:spPr>
        <p:txBody>
          <a:bodyPr spcFirstLastPara="1" vert="horz" wrap="square" lIns="121900" tIns="60933" rIns="121900" bIns="60933" rtlCol="0" anchor="ctr" anchorCtr="0">
            <a:noAutofit/>
          </a:bodyPr>
          <a:lstStyle/>
          <a:p>
            <a:r>
              <a:rPr lang="en"/>
              <a:t> </a:t>
            </a:r>
            <a:endParaRPr/>
          </a:p>
        </p:txBody>
      </p:sp>
      <p:sp>
        <p:nvSpPr>
          <p:cNvPr id="1350" name="Google Shape;1350;gc97bf61353_0_2184"/>
          <p:cNvSpPr txBox="1"/>
          <p:nvPr/>
        </p:nvSpPr>
        <p:spPr>
          <a:xfrm>
            <a:off x="152400" y="162621"/>
            <a:ext cx="9483600" cy="510000"/>
          </a:xfrm>
          <a:prstGeom prst="rect">
            <a:avLst/>
          </a:prstGeom>
          <a:noFill/>
          <a:ln>
            <a:noFill/>
          </a:ln>
        </p:spPr>
        <p:txBody>
          <a:bodyPr spcFirstLastPara="1" wrap="square" lIns="121900" tIns="60933" rIns="121900" bIns="60933" anchor="ctr" anchorCtr="0">
            <a:noAutofit/>
          </a:bodyPr>
          <a:lstStyle/>
          <a:p>
            <a:pPr>
              <a:lnSpc>
                <a:spcPct val="90000"/>
              </a:lnSpc>
              <a:buClr>
                <a:schemeClr val="lt1"/>
              </a:buClr>
              <a:buSzPts val="2400"/>
            </a:pPr>
            <a:r>
              <a:rPr lang="en" sz="3200">
                <a:solidFill>
                  <a:schemeClr val="lt1"/>
                </a:solidFill>
                <a:latin typeface="Proxima Nova"/>
                <a:ea typeface="Proxima Nova"/>
                <a:cs typeface="Proxima Nova"/>
                <a:sym typeface="Proxima Nova"/>
              </a:rPr>
              <a:t>Install Git Plugin</a:t>
            </a:r>
            <a:endParaRPr sz="3200">
              <a:solidFill>
                <a:schemeClr val="lt1"/>
              </a:solidFill>
              <a:latin typeface="Proxima Nova"/>
              <a:ea typeface="Proxima Nova"/>
              <a:cs typeface="Proxima Nova"/>
              <a:sym typeface="Proxima Nova"/>
            </a:endParaRPr>
          </a:p>
        </p:txBody>
      </p:sp>
      <p:pic>
        <p:nvPicPr>
          <p:cNvPr id="1351" name="Google Shape;1351;gc97bf61353_0_2184"/>
          <p:cNvPicPr preferRelativeResize="0"/>
          <p:nvPr/>
        </p:nvPicPr>
        <p:blipFill>
          <a:blip r:embed="rId3">
            <a:alphaModFix/>
          </a:blip>
          <a:stretch>
            <a:fillRect/>
          </a:stretch>
        </p:blipFill>
        <p:spPr>
          <a:xfrm>
            <a:off x="203200" y="1454021"/>
            <a:ext cx="11785597" cy="4362683"/>
          </a:xfrm>
          <a:prstGeom prst="rect">
            <a:avLst/>
          </a:prstGeom>
          <a:noFill/>
          <a:ln>
            <a:noFill/>
          </a:ln>
        </p:spPr>
      </p:pic>
    </p:spTree>
    <p:extLst>
      <p:ext uri="{BB962C8B-B14F-4D97-AF65-F5344CB8AC3E}">
        <p14:creationId xmlns:p14="http://schemas.microsoft.com/office/powerpoint/2010/main" val="372300777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355"/>
        <p:cNvGrpSpPr/>
        <p:nvPr/>
      </p:nvGrpSpPr>
      <p:grpSpPr>
        <a:xfrm>
          <a:off x="0" y="0"/>
          <a:ext cx="0" cy="0"/>
          <a:chOff x="0" y="0"/>
          <a:chExt cx="0" cy="0"/>
        </a:xfrm>
      </p:grpSpPr>
      <p:sp>
        <p:nvSpPr>
          <p:cNvPr id="1356" name="Google Shape;1356;gc97bf61353_0_2193"/>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96</a:t>
            </a:fld>
            <a:endParaRPr/>
          </a:p>
        </p:txBody>
      </p:sp>
      <p:sp>
        <p:nvSpPr>
          <p:cNvPr id="1357" name="Google Shape;1357;gc97bf61353_0_2193"/>
          <p:cNvSpPr txBox="1">
            <a:spLocks noGrp="1"/>
          </p:cNvSpPr>
          <p:nvPr>
            <p:ph type="title"/>
          </p:nvPr>
        </p:nvSpPr>
        <p:spPr>
          <a:xfrm>
            <a:off x="422239" y="162621"/>
            <a:ext cx="9483600" cy="510000"/>
          </a:xfrm>
          <a:prstGeom prst="rect">
            <a:avLst/>
          </a:prstGeom>
          <a:noFill/>
          <a:ln>
            <a:noFill/>
          </a:ln>
        </p:spPr>
        <p:txBody>
          <a:bodyPr spcFirstLastPara="1" vert="horz" wrap="square" lIns="121900" tIns="60933" rIns="121900" bIns="60933" rtlCol="0" anchor="ctr" anchorCtr="0">
            <a:noAutofit/>
          </a:bodyPr>
          <a:lstStyle/>
          <a:p>
            <a:r>
              <a:rPr lang="en"/>
              <a:t>Poll SCM</a:t>
            </a:r>
            <a:endParaRPr/>
          </a:p>
        </p:txBody>
      </p:sp>
      <p:sp>
        <p:nvSpPr>
          <p:cNvPr id="1358" name="Google Shape;1358;gc97bf61353_0_2193"/>
          <p:cNvSpPr/>
          <p:nvPr/>
        </p:nvSpPr>
        <p:spPr>
          <a:xfrm>
            <a:off x="287407" y="1194756"/>
            <a:ext cx="11617200" cy="4719200"/>
          </a:xfrm>
          <a:prstGeom prst="rect">
            <a:avLst/>
          </a:prstGeom>
          <a:noFill/>
          <a:ln>
            <a:noFill/>
          </a:ln>
        </p:spPr>
        <p:txBody>
          <a:bodyPr spcFirstLastPara="1" wrap="square" lIns="121900" tIns="60933" rIns="121900" bIns="60933" anchor="t" anchorCtr="0">
            <a:noAutofit/>
          </a:bodyPr>
          <a:lstStyle/>
          <a:p>
            <a:pPr marL="0" lvl="4">
              <a:buClr>
                <a:srgbClr val="000000"/>
              </a:buClr>
              <a:buSzPts val="1600"/>
            </a:pPr>
            <a:r>
              <a:rPr lang="en" sz="2267">
                <a:solidFill>
                  <a:srgbClr val="000000"/>
                </a:solidFill>
                <a:latin typeface="Arial"/>
                <a:ea typeface="Arial"/>
                <a:cs typeface="Arial"/>
                <a:sym typeface="Arial"/>
              </a:rPr>
              <a:t>Poll Source Code Management (SCM) </a:t>
            </a:r>
            <a:r>
              <a:rPr lang="en" sz="2267"/>
              <a:t>v</a:t>
            </a:r>
            <a:r>
              <a:rPr lang="en" sz="2267">
                <a:solidFill>
                  <a:srgbClr val="000000"/>
                </a:solidFill>
                <a:latin typeface="Arial"/>
                <a:ea typeface="Arial"/>
                <a:cs typeface="Arial"/>
                <a:sym typeface="Arial"/>
              </a:rPr>
              <a:t>s Build Periodically</a:t>
            </a:r>
            <a:endParaRPr sz="2267">
              <a:solidFill>
                <a:srgbClr val="000000"/>
              </a:solidFill>
              <a:latin typeface="Arial"/>
              <a:ea typeface="Arial"/>
              <a:cs typeface="Arial"/>
              <a:sym typeface="Arial"/>
            </a:endParaRPr>
          </a:p>
          <a:p>
            <a:pPr marL="0" lvl="4">
              <a:buClr>
                <a:srgbClr val="000000"/>
              </a:buClr>
              <a:buSzPts val="1600"/>
            </a:pPr>
            <a:endParaRPr sz="2267">
              <a:solidFill>
                <a:srgbClr val="000000"/>
              </a:solidFill>
              <a:latin typeface="Arial"/>
              <a:ea typeface="Arial"/>
              <a:cs typeface="Arial"/>
              <a:sym typeface="Arial"/>
            </a:endParaRPr>
          </a:p>
          <a:p>
            <a:pPr marL="609585" indent="-448722">
              <a:buClr>
                <a:srgbClr val="000000"/>
              </a:buClr>
              <a:buSzPts val="1700"/>
              <a:buFont typeface="Arial"/>
              <a:buChar char="●"/>
            </a:pPr>
            <a:r>
              <a:rPr lang="en" sz="2267" b="1">
                <a:solidFill>
                  <a:srgbClr val="000000"/>
                </a:solidFill>
                <a:latin typeface="Arial"/>
                <a:ea typeface="Arial"/>
                <a:cs typeface="Arial"/>
                <a:sym typeface="Arial"/>
              </a:rPr>
              <a:t>Build Periodically</a:t>
            </a:r>
            <a:r>
              <a:rPr lang="en" sz="2267">
                <a:solidFill>
                  <a:srgbClr val="000000"/>
                </a:solidFill>
                <a:latin typeface="Arial"/>
                <a:ea typeface="Arial"/>
                <a:cs typeface="Arial"/>
                <a:sym typeface="Arial"/>
              </a:rPr>
              <a:t>: Jenkins builds periodically even if there are no changes in the project.</a:t>
            </a:r>
            <a:endParaRPr sz="2267">
              <a:solidFill>
                <a:srgbClr val="000000"/>
              </a:solidFill>
              <a:latin typeface="Arial"/>
              <a:ea typeface="Arial"/>
              <a:cs typeface="Arial"/>
              <a:sym typeface="Arial"/>
            </a:endParaRPr>
          </a:p>
          <a:p>
            <a:pPr marL="380990" lvl="4" indent="-245527">
              <a:buClr>
                <a:srgbClr val="000000"/>
              </a:buClr>
              <a:buSzPts val="1600"/>
            </a:pPr>
            <a:endParaRPr sz="2267">
              <a:solidFill>
                <a:srgbClr val="000000"/>
              </a:solidFill>
              <a:latin typeface="Arial"/>
              <a:ea typeface="Arial"/>
              <a:cs typeface="Arial"/>
              <a:sym typeface="Arial"/>
            </a:endParaRPr>
          </a:p>
          <a:p>
            <a:pPr marL="609585" indent="-448722">
              <a:buClr>
                <a:srgbClr val="000000"/>
              </a:buClr>
              <a:buSzPts val="1700"/>
              <a:buFont typeface="Arial"/>
              <a:buChar char="●"/>
            </a:pPr>
            <a:r>
              <a:rPr lang="en" sz="2267" b="1">
                <a:solidFill>
                  <a:srgbClr val="000000"/>
                </a:solidFill>
                <a:latin typeface="Arial"/>
                <a:ea typeface="Arial"/>
                <a:cs typeface="Arial"/>
                <a:sym typeface="Arial"/>
              </a:rPr>
              <a:t>Poll SCM</a:t>
            </a:r>
            <a:r>
              <a:rPr lang="en" sz="2267">
                <a:solidFill>
                  <a:srgbClr val="000000"/>
                </a:solidFill>
                <a:latin typeface="Arial"/>
                <a:ea typeface="Arial"/>
                <a:cs typeface="Arial"/>
                <a:sym typeface="Arial"/>
              </a:rPr>
              <a:t>: Jenkins builds periodically only if any new changes are made in the project. </a:t>
            </a:r>
            <a:endParaRPr sz="2267">
              <a:solidFill>
                <a:srgbClr val="000000"/>
              </a:solidFill>
              <a:latin typeface="Arial"/>
              <a:ea typeface="Arial"/>
              <a:cs typeface="Arial"/>
              <a:sym typeface="Arial"/>
            </a:endParaRPr>
          </a:p>
          <a:p>
            <a:pPr>
              <a:buClr>
                <a:srgbClr val="000000"/>
              </a:buClr>
              <a:buSzPts val="1600"/>
            </a:pPr>
            <a:endParaRPr sz="2267">
              <a:solidFill>
                <a:srgbClr val="000000"/>
              </a:solidFill>
              <a:latin typeface="Arial"/>
              <a:ea typeface="Arial"/>
              <a:cs typeface="Arial"/>
              <a:sym typeface="Arial"/>
            </a:endParaRPr>
          </a:p>
          <a:p>
            <a:pPr>
              <a:buClr>
                <a:srgbClr val="000000"/>
              </a:buClr>
              <a:buSzPts val="1600"/>
            </a:pPr>
            <a:endParaRPr sz="2267">
              <a:solidFill>
                <a:srgbClr val="000000"/>
              </a:solidFill>
              <a:latin typeface="Arial"/>
              <a:ea typeface="Arial"/>
              <a:cs typeface="Arial"/>
              <a:sym typeface="Arial"/>
            </a:endParaRPr>
          </a:p>
          <a:p>
            <a:pPr>
              <a:buClr>
                <a:srgbClr val="000000"/>
              </a:buClr>
              <a:buSzPts val="1600"/>
            </a:pPr>
            <a:r>
              <a:rPr lang="en" sz="2267" b="1">
                <a:solidFill>
                  <a:srgbClr val="000000"/>
                </a:solidFill>
                <a:latin typeface="Arial"/>
                <a:ea typeface="Arial"/>
                <a:cs typeface="Arial"/>
                <a:sym typeface="Arial"/>
              </a:rPr>
              <a:t>Poll SCM </a:t>
            </a:r>
            <a:endParaRPr sz="2267">
              <a:solidFill>
                <a:srgbClr val="000000"/>
              </a:solidFill>
              <a:latin typeface="Arial"/>
              <a:ea typeface="Arial"/>
              <a:cs typeface="Arial"/>
              <a:sym typeface="Arial"/>
            </a:endParaRPr>
          </a:p>
          <a:p>
            <a:pPr marL="609585" indent="-448722">
              <a:buClr>
                <a:srgbClr val="000000"/>
              </a:buClr>
              <a:buSzPts val="1700"/>
              <a:buFont typeface="Arial"/>
              <a:buChar char="●"/>
            </a:pPr>
            <a:r>
              <a:rPr lang="en" sz="2267">
                <a:solidFill>
                  <a:srgbClr val="000000"/>
                </a:solidFill>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 * * * * </a:t>
            </a:r>
            <a:r>
              <a:rPr lang="en" sz="2267">
                <a:solidFill>
                  <a:srgbClr val="000000"/>
                </a:solidFill>
                <a:latin typeface="Arial"/>
                <a:ea typeface="Arial"/>
                <a:cs typeface="Arial"/>
                <a:sym typeface="Arial"/>
              </a:rPr>
              <a:t>- for every minute, Jenkins polls periodically the GitHub to check whether any new commits were made. </a:t>
            </a:r>
            <a:endParaRPr sz="2267">
              <a:solidFill>
                <a:srgbClr val="000000"/>
              </a:solidFill>
              <a:latin typeface="Arial"/>
              <a:ea typeface="Arial"/>
              <a:cs typeface="Arial"/>
              <a:sym typeface="Arial"/>
            </a:endParaRPr>
          </a:p>
          <a:p>
            <a:pPr marL="380990" lvl="4" indent="-245527">
              <a:buClr>
                <a:srgbClr val="000000"/>
              </a:buClr>
              <a:buSzPts val="1600"/>
            </a:pPr>
            <a:endParaRPr sz="2267">
              <a:solidFill>
                <a:srgbClr val="000000"/>
              </a:solidFill>
              <a:latin typeface="Arial"/>
              <a:ea typeface="Arial"/>
              <a:cs typeface="Arial"/>
              <a:sym typeface="Arial"/>
            </a:endParaRPr>
          </a:p>
          <a:p>
            <a:pPr marL="609585" indent="-448722">
              <a:buClr>
                <a:srgbClr val="000000"/>
              </a:buClr>
              <a:buSzPts val="1700"/>
              <a:buFont typeface="Arial"/>
              <a:buChar char="●"/>
            </a:pPr>
            <a:r>
              <a:rPr lang="en" sz="2267">
                <a:solidFill>
                  <a:srgbClr val="000000"/>
                </a:solidFill>
                <a:latin typeface="Arial"/>
                <a:ea typeface="Arial"/>
                <a:cs typeface="Arial"/>
                <a:sym typeface="Arial"/>
              </a:rPr>
              <a:t>If there are any changes pushed since the last build, then Jenkins automatically builds the project.</a:t>
            </a:r>
            <a:endParaRPr sz="2267">
              <a:solidFill>
                <a:srgbClr val="000000"/>
              </a:solidFill>
              <a:latin typeface="Arial"/>
              <a:ea typeface="Arial"/>
              <a:cs typeface="Arial"/>
              <a:sym typeface="Arial"/>
            </a:endParaRPr>
          </a:p>
          <a:p>
            <a:pPr marL="0" lvl="4">
              <a:buClr>
                <a:srgbClr val="000000"/>
              </a:buClr>
              <a:buSzPts val="1600"/>
            </a:pPr>
            <a:endParaRPr sz="2133">
              <a:solidFill>
                <a:srgbClr val="000000"/>
              </a:solidFill>
              <a:latin typeface="Arial"/>
              <a:ea typeface="Arial"/>
              <a:cs typeface="Arial"/>
              <a:sym typeface="Arial"/>
            </a:endParaRPr>
          </a:p>
        </p:txBody>
      </p:sp>
    </p:spTree>
    <p:extLst>
      <p:ext uri="{BB962C8B-B14F-4D97-AF65-F5344CB8AC3E}">
        <p14:creationId xmlns:p14="http://schemas.microsoft.com/office/powerpoint/2010/main" val="1477156410"/>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362"/>
        <p:cNvGrpSpPr/>
        <p:nvPr/>
      </p:nvGrpSpPr>
      <p:grpSpPr>
        <a:xfrm>
          <a:off x="0" y="0"/>
          <a:ext cx="0" cy="0"/>
          <a:chOff x="0" y="0"/>
          <a:chExt cx="0" cy="0"/>
        </a:xfrm>
      </p:grpSpPr>
      <p:sp>
        <p:nvSpPr>
          <p:cNvPr id="1363" name="Google Shape;1363;gc97bf61353_0_2199"/>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97</a:t>
            </a:fld>
            <a:endParaRPr/>
          </a:p>
        </p:txBody>
      </p:sp>
      <p:sp>
        <p:nvSpPr>
          <p:cNvPr id="1364" name="Google Shape;1364;gc97bf61353_0_2199"/>
          <p:cNvSpPr txBox="1">
            <a:spLocks noGrp="1"/>
          </p:cNvSpPr>
          <p:nvPr>
            <p:ph type="title"/>
          </p:nvPr>
        </p:nvSpPr>
        <p:spPr>
          <a:xfrm>
            <a:off x="422239" y="162621"/>
            <a:ext cx="9483600" cy="510000"/>
          </a:xfrm>
          <a:prstGeom prst="rect">
            <a:avLst/>
          </a:prstGeom>
          <a:noFill/>
          <a:ln>
            <a:noFill/>
          </a:ln>
        </p:spPr>
        <p:txBody>
          <a:bodyPr spcFirstLastPara="1" vert="horz" wrap="square" lIns="121900" tIns="60933" rIns="121900" bIns="60933" rtlCol="0" anchor="ctr" anchorCtr="0">
            <a:noAutofit/>
          </a:bodyPr>
          <a:lstStyle/>
          <a:p>
            <a:r>
              <a:rPr lang="en"/>
              <a:t> </a:t>
            </a:r>
            <a:endParaRPr/>
          </a:p>
        </p:txBody>
      </p:sp>
      <p:sp>
        <p:nvSpPr>
          <p:cNvPr id="1365" name="Google Shape;1365;gc97bf61353_0_2199"/>
          <p:cNvSpPr txBox="1"/>
          <p:nvPr/>
        </p:nvSpPr>
        <p:spPr>
          <a:xfrm>
            <a:off x="209803" y="162621"/>
            <a:ext cx="9483600" cy="510000"/>
          </a:xfrm>
          <a:prstGeom prst="rect">
            <a:avLst/>
          </a:prstGeom>
          <a:noFill/>
          <a:ln>
            <a:noFill/>
          </a:ln>
        </p:spPr>
        <p:txBody>
          <a:bodyPr spcFirstLastPara="1" wrap="square" lIns="121900" tIns="60933" rIns="121900" bIns="60933" anchor="ctr" anchorCtr="0">
            <a:noAutofit/>
          </a:bodyPr>
          <a:lstStyle/>
          <a:p>
            <a:pPr>
              <a:lnSpc>
                <a:spcPct val="90000"/>
              </a:lnSpc>
              <a:buClr>
                <a:schemeClr val="lt1"/>
              </a:buClr>
              <a:buSzPts val="2400"/>
            </a:pPr>
            <a:r>
              <a:rPr lang="en" sz="3200">
                <a:solidFill>
                  <a:schemeClr val="lt1"/>
                </a:solidFill>
                <a:latin typeface="Proxima Nova"/>
                <a:ea typeface="Proxima Nova"/>
                <a:cs typeface="Proxima Nova"/>
                <a:sym typeface="Proxima Nova"/>
              </a:rPr>
              <a:t>Create a New Freestyle Project</a:t>
            </a:r>
            <a:endParaRPr sz="3200">
              <a:solidFill>
                <a:schemeClr val="lt1"/>
              </a:solidFill>
              <a:latin typeface="Proxima Nova"/>
              <a:ea typeface="Proxima Nova"/>
              <a:cs typeface="Proxima Nova"/>
              <a:sym typeface="Proxima Nova"/>
            </a:endParaRPr>
          </a:p>
        </p:txBody>
      </p:sp>
      <p:pic>
        <p:nvPicPr>
          <p:cNvPr id="1366" name="Google Shape;1366;gc97bf61353_0_2199"/>
          <p:cNvPicPr preferRelativeResize="0"/>
          <p:nvPr/>
        </p:nvPicPr>
        <p:blipFill>
          <a:blip r:embed="rId3">
            <a:alphaModFix/>
          </a:blip>
          <a:stretch>
            <a:fillRect/>
          </a:stretch>
        </p:blipFill>
        <p:spPr>
          <a:xfrm>
            <a:off x="679634" y="1127133"/>
            <a:ext cx="10829733" cy="5407035"/>
          </a:xfrm>
          <a:prstGeom prst="rect">
            <a:avLst/>
          </a:prstGeom>
          <a:noFill/>
          <a:ln>
            <a:noFill/>
          </a:ln>
        </p:spPr>
      </p:pic>
    </p:spTree>
    <p:extLst>
      <p:ext uri="{BB962C8B-B14F-4D97-AF65-F5344CB8AC3E}">
        <p14:creationId xmlns:p14="http://schemas.microsoft.com/office/powerpoint/2010/main" val="388385227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71" name="Google Shape;1371;gc97bf61353_0_2206"/>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98</a:t>
            </a:fld>
            <a:endParaRPr/>
          </a:p>
        </p:txBody>
      </p:sp>
      <p:sp>
        <p:nvSpPr>
          <p:cNvPr id="1372" name="Google Shape;1372;gc97bf61353_0_2206"/>
          <p:cNvSpPr txBox="1">
            <a:spLocks noGrp="1"/>
          </p:cNvSpPr>
          <p:nvPr>
            <p:ph type="title"/>
          </p:nvPr>
        </p:nvSpPr>
        <p:spPr>
          <a:xfrm>
            <a:off x="422239" y="162621"/>
            <a:ext cx="9483600" cy="510000"/>
          </a:xfrm>
          <a:prstGeom prst="rect">
            <a:avLst/>
          </a:prstGeom>
          <a:noFill/>
          <a:ln>
            <a:noFill/>
          </a:ln>
        </p:spPr>
        <p:txBody>
          <a:bodyPr spcFirstLastPara="1" vert="horz" wrap="square" lIns="121900" tIns="60933" rIns="121900" bIns="60933" rtlCol="0" anchor="ctr" anchorCtr="0">
            <a:noAutofit/>
          </a:bodyPr>
          <a:lstStyle/>
          <a:p>
            <a:r>
              <a:rPr lang="en"/>
              <a:t> Copy Your Project GitHub URL</a:t>
            </a:r>
            <a:endParaRPr/>
          </a:p>
        </p:txBody>
      </p:sp>
      <p:pic>
        <p:nvPicPr>
          <p:cNvPr id="1373" name="Google Shape;1373;gc97bf61353_0_2206"/>
          <p:cNvPicPr preferRelativeResize="0"/>
          <p:nvPr/>
        </p:nvPicPr>
        <p:blipFill>
          <a:blip r:embed="rId3">
            <a:alphaModFix/>
          </a:blip>
          <a:stretch>
            <a:fillRect/>
          </a:stretch>
        </p:blipFill>
        <p:spPr>
          <a:xfrm>
            <a:off x="203201" y="1097655"/>
            <a:ext cx="11785601" cy="5258696"/>
          </a:xfrm>
          <a:prstGeom prst="rect">
            <a:avLst/>
          </a:prstGeom>
          <a:noFill/>
          <a:ln>
            <a:noFill/>
          </a:ln>
        </p:spPr>
      </p:pic>
    </p:spTree>
    <p:extLst>
      <p:ext uri="{BB962C8B-B14F-4D97-AF65-F5344CB8AC3E}">
        <p14:creationId xmlns:p14="http://schemas.microsoft.com/office/powerpoint/2010/main" val="313516164"/>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377"/>
        <p:cNvGrpSpPr/>
        <p:nvPr/>
      </p:nvGrpSpPr>
      <p:grpSpPr>
        <a:xfrm>
          <a:off x="0" y="0"/>
          <a:ext cx="0" cy="0"/>
          <a:chOff x="0" y="0"/>
          <a:chExt cx="0" cy="0"/>
        </a:xfrm>
      </p:grpSpPr>
      <p:sp>
        <p:nvSpPr>
          <p:cNvPr id="1378" name="Google Shape;1378;gc97bf61353_0_2212"/>
          <p:cNvSpPr txBox="1">
            <a:spLocks noGrp="1"/>
          </p:cNvSpPr>
          <p:nvPr>
            <p:ph type="sldNum" idx="12"/>
          </p:nvPr>
        </p:nvSpPr>
        <p:spPr>
          <a:xfrm>
            <a:off x="8610600" y="6356351"/>
            <a:ext cx="2743200" cy="365200"/>
          </a:xfrm>
          <a:prstGeom prst="rect">
            <a:avLst/>
          </a:prstGeom>
          <a:noFill/>
          <a:ln>
            <a:noFill/>
          </a:ln>
        </p:spPr>
        <p:txBody>
          <a:bodyPr spcFirstLastPara="1" vert="horz" wrap="square" lIns="121900" tIns="60933" rIns="121900" bIns="60933" rtlCol="0" anchor="ctr" anchorCtr="0">
            <a:noAutofit/>
          </a:bodyPr>
          <a:lstStyle/>
          <a:p>
            <a:fld id="{00000000-1234-1234-1234-123412341234}" type="slidenum">
              <a:rPr lang="en"/>
              <a:pPr/>
              <a:t>99</a:t>
            </a:fld>
            <a:endParaRPr/>
          </a:p>
        </p:txBody>
      </p:sp>
      <p:sp>
        <p:nvSpPr>
          <p:cNvPr id="1379" name="Google Shape;1379;gc97bf61353_0_2212"/>
          <p:cNvSpPr txBox="1">
            <a:spLocks noGrp="1"/>
          </p:cNvSpPr>
          <p:nvPr>
            <p:ph type="title"/>
          </p:nvPr>
        </p:nvSpPr>
        <p:spPr>
          <a:xfrm>
            <a:off x="422239" y="162621"/>
            <a:ext cx="9483600" cy="510000"/>
          </a:xfrm>
          <a:prstGeom prst="rect">
            <a:avLst/>
          </a:prstGeom>
          <a:noFill/>
          <a:ln>
            <a:noFill/>
          </a:ln>
        </p:spPr>
        <p:txBody>
          <a:bodyPr spcFirstLastPara="1" vert="horz" wrap="square" lIns="121900" tIns="60933" rIns="121900" bIns="60933" rtlCol="0" anchor="ctr" anchorCtr="0">
            <a:noAutofit/>
          </a:bodyPr>
          <a:lstStyle/>
          <a:p>
            <a:r>
              <a:rPr lang="en"/>
              <a:t> Enable Git</a:t>
            </a:r>
            <a:endParaRPr/>
          </a:p>
        </p:txBody>
      </p:sp>
      <p:pic>
        <p:nvPicPr>
          <p:cNvPr id="1380" name="Google Shape;1380;gc97bf61353_0_2212"/>
          <p:cNvPicPr preferRelativeResize="0"/>
          <p:nvPr/>
        </p:nvPicPr>
        <p:blipFill rotWithShape="1">
          <a:blip r:embed="rId3">
            <a:alphaModFix/>
          </a:blip>
          <a:srcRect/>
          <a:stretch/>
        </p:blipFill>
        <p:spPr>
          <a:xfrm>
            <a:off x="717551" y="1953700"/>
            <a:ext cx="10756900" cy="4570933"/>
          </a:xfrm>
          <a:prstGeom prst="rect">
            <a:avLst/>
          </a:prstGeom>
          <a:noFill/>
          <a:ln w="19050" cap="flat" cmpd="sng">
            <a:solidFill>
              <a:srgbClr val="999999"/>
            </a:solidFill>
            <a:prstDash val="solid"/>
            <a:round/>
            <a:headEnd type="none" w="sm" len="sm"/>
            <a:tailEnd type="none" w="sm" len="sm"/>
          </a:ln>
        </p:spPr>
      </p:pic>
      <p:sp>
        <p:nvSpPr>
          <p:cNvPr id="1381" name="Google Shape;1381;gc97bf61353_0_2212"/>
          <p:cNvSpPr txBox="1"/>
          <p:nvPr/>
        </p:nvSpPr>
        <p:spPr>
          <a:xfrm>
            <a:off x="231711" y="1108979"/>
            <a:ext cx="11390400" cy="738609"/>
          </a:xfrm>
          <a:prstGeom prst="rect">
            <a:avLst/>
          </a:prstGeom>
          <a:noFill/>
          <a:ln>
            <a:noFill/>
          </a:ln>
        </p:spPr>
        <p:txBody>
          <a:bodyPr spcFirstLastPara="1" wrap="square" lIns="121900" tIns="60933" rIns="121900" bIns="60933" anchor="t" anchorCtr="0">
            <a:spAutoFit/>
          </a:bodyPr>
          <a:lstStyle/>
          <a:p>
            <a:pPr marL="609585" indent="-431789">
              <a:buClr>
                <a:srgbClr val="000000"/>
              </a:buClr>
              <a:buSzPts val="1500"/>
              <a:buFont typeface="Arial"/>
              <a:buChar char="●"/>
            </a:pPr>
            <a:r>
              <a:rPr lang="en" sz="2000">
                <a:solidFill>
                  <a:srgbClr val="000000"/>
                </a:solidFill>
                <a:latin typeface="Arial"/>
                <a:ea typeface="Arial"/>
                <a:cs typeface="Arial"/>
                <a:sym typeface="Arial"/>
              </a:rPr>
              <a:t>Select Git in the Source Code Management and enter GitHub URL in the given Repository URL option. </a:t>
            </a:r>
            <a:endParaRPr sz="2000">
              <a:solidFill>
                <a:srgbClr val="000000"/>
              </a:solidFill>
              <a:latin typeface="Arial"/>
              <a:ea typeface="Arial"/>
              <a:cs typeface="Arial"/>
              <a:sym typeface="Arial"/>
            </a:endParaRPr>
          </a:p>
        </p:txBody>
      </p:sp>
    </p:spTree>
    <p:extLst>
      <p:ext uri="{BB962C8B-B14F-4D97-AF65-F5344CB8AC3E}">
        <p14:creationId xmlns:p14="http://schemas.microsoft.com/office/powerpoint/2010/main" val="298807580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9555</TotalTime>
  <Words>4755</Words>
  <Application>Microsoft Office PowerPoint</Application>
  <PresentationFormat>Widescreen</PresentationFormat>
  <Paragraphs>809</Paragraphs>
  <Slides>153</Slides>
  <Notes>140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153</vt:i4>
      </vt:variant>
    </vt:vector>
  </HeadingPairs>
  <TitlesOfParts>
    <vt:vector size="161" baseType="lpstr">
      <vt:lpstr>Arial</vt:lpstr>
      <vt:lpstr>Calibri</vt:lpstr>
      <vt:lpstr>Calibri Light</vt:lpstr>
      <vt:lpstr>Courier</vt:lpstr>
      <vt:lpstr>Noto Sans Symbols</vt:lpstr>
      <vt:lpstr>Proxima Nova</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Continuous Integration</vt:lpstr>
      <vt:lpstr>PowerPoint Presentation</vt:lpstr>
      <vt:lpstr>PowerPoint Presentation</vt:lpstr>
      <vt:lpstr>PowerPoint Presentation</vt:lpstr>
      <vt:lpstr>PowerPoint Presentation</vt:lpstr>
      <vt:lpstr>PowerPoint Presentation</vt:lpstr>
      <vt:lpstr>How Jenkins Evolved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Jenkins Installation</vt:lpstr>
      <vt:lpstr>Execute https://&lt;ipaddress&gt;:8080</vt:lpstr>
      <vt:lpstr>Installation of Default Plugins </vt:lpstr>
      <vt:lpstr>Install Suggested Plugins</vt:lpstr>
      <vt:lpstr>Continue as Admin</vt:lpstr>
      <vt:lpstr>Save Jenkins Configuration</vt:lpstr>
      <vt:lpstr>Start Jenkins</vt:lpstr>
      <vt:lpstr>Jenkins Dashboard</vt:lpstr>
      <vt:lpstr>Dashboard – Various Options</vt:lpstr>
      <vt:lpstr>Select New Item</vt:lpstr>
      <vt:lpstr>Manage Jenkins – Various Options</vt:lpstr>
      <vt:lpstr>Jenkins Plugin Manager – Advanced</vt:lpstr>
      <vt:lpstr>PowerPoint Presentation</vt:lpstr>
      <vt:lpstr>Start Jenkins</vt:lpstr>
      <vt:lpstr>Jenkins Workspace</vt:lpstr>
      <vt:lpstr>Click to Create a Job</vt:lpstr>
      <vt:lpstr>Freestyle Project</vt:lpstr>
      <vt:lpstr>Example: HelloWorld Python Program</vt:lpstr>
      <vt:lpstr>Build the Project</vt:lpstr>
      <vt:lpstr>Console Output</vt:lpstr>
      <vt:lpstr>Check Log Files </vt:lpstr>
      <vt:lpstr>Custom Workspace</vt:lpstr>
      <vt:lpstr>Custom Workspace: Console Output</vt:lpstr>
      <vt:lpstr>Build Jenkins Job Remotely</vt:lpstr>
      <vt:lpstr>Trigger Build Job by URL</vt:lpstr>
      <vt:lpstr>Build by Remote Host – Check Console Output</vt:lpstr>
      <vt:lpstr>Job Chaining in Jenkins</vt:lpstr>
      <vt:lpstr>Job Chaining in Jenkins – Job1 Configuration</vt:lpstr>
      <vt:lpstr>Job Chaining in Jenkins – Job2 Configuration</vt:lpstr>
      <vt:lpstr>Job Chaining in Jenkins – Job3 Configuration</vt:lpstr>
      <vt:lpstr>Build Job1 – CPU INFORMATION</vt:lpstr>
      <vt:lpstr>Monitor Job Chaining Builds</vt:lpstr>
      <vt:lpstr>CPU INFORMATION – Console Output</vt:lpstr>
      <vt:lpstr>RAM INFORMATION – Console Output</vt:lpstr>
      <vt:lpstr>DISK INFORMATION – Console Output</vt:lpstr>
      <vt:lpstr>Email Notification</vt:lpstr>
      <vt:lpstr>Jenkins Email Notification Configuration</vt:lpstr>
      <vt:lpstr>Email Configuration Setup</vt:lpstr>
      <vt:lpstr>Email Configuration Setup</vt:lpstr>
      <vt:lpstr>Email Configuration Setup</vt:lpstr>
      <vt:lpstr>Configure Jenkins email notification with gmail</vt:lpstr>
      <vt:lpstr>PowerPoint Presentation</vt:lpstr>
      <vt:lpstr>Post-Build Actions for a Project</vt:lpstr>
      <vt:lpstr>Email Notification</vt:lpstr>
      <vt:lpstr>Email Notification</vt:lpstr>
      <vt:lpstr>Email Notification</vt:lpstr>
      <vt:lpstr>PowerPoint Presentation</vt:lpstr>
      <vt:lpstr>Parameterized Project</vt:lpstr>
      <vt:lpstr>Enter the First and Second Parameters</vt:lpstr>
      <vt:lpstr>Choice Parameter</vt:lpstr>
      <vt:lpstr>Build Step</vt:lpstr>
      <vt:lpstr>Build Job With Parameter</vt:lpstr>
      <vt:lpstr>Variables Values and Select Choice</vt:lpstr>
      <vt:lpstr>Console Output</vt:lpstr>
      <vt:lpstr>PowerPoint Presentation</vt:lpstr>
      <vt:lpstr>Importance of User Management </vt:lpstr>
      <vt:lpstr>Importance of User Management </vt:lpstr>
      <vt:lpstr>Security Realm</vt:lpstr>
      <vt:lpstr>Role-Based Authentication Strategy</vt:lpstr>
      <vt:lpstr>Required Plugins</vt:lpstr>
      <vt:lpstr>Demo</vt:lpstr>
      <vt:lpstr>User Account Creation </vt:lpstr>
      <vt:lpstr>List and Delete User</vt:lpstr>
      <vt:lpstr>Enable Role-Based Authentication Strategy</vt:lpstr>
      <vt:lpstr>Manage and Assign Roles</vt:lpstr>
      <vt:lpstr>Manage Roles</vt:lpstr>
      <vt:lpstr>Assign Roles: Global and Item Roles</vt:lpstr>
      <vt:lpstr>List of Projects Created</vt:lpstr>
      <vt:lpstr>Login as Developer and View the Dashboard</vt:lpstr>
      <vt:lpstr>Login as Tester and View the Dashboard</vt:lpstr>
      <vt:lpstr>Tester: Build and Verify</vt:lpstr>
      <vt:lpstr>PowerPoint Presentation</vt:lpstr>
      <vt:lpstr>Introduction</vt:lpstr>
      <vt:lpstr> </vt:lpstr>
      <vt:lpstr>Poll SCM</vt:lpstr>
      <vt:lpstr> </vt:lpstr>
      <vt:lpstr> Copy Your Project GitHub URL</vt:lpstr>
      <vt:lpstr> Enable Git</vt:lpstr>
      <vt:lpstr>Poll SCM Fields and Format</vt:lpstr>
      <vt:lpstr> Select Poll SCM and Enter the Value</vt:lpstr>
      <vt:lpstr>Enter Command to Execute the Project</vt:lpstr>
      <vt:lpstr> Jenkins Dashboard</vt:lpstr>
      <vt:lpstr>Console Output</vt:lpstr>
      <vt:lpstr> Commit Changes and Build Automatically</vt:lpstr>
      <vt:lpstr>GitHub Hook Trigger for GITScm Polling</vt:lpstr>
      <vt:lpstr>Working With Webhooks</vt:lpstr>
      <vt:lpstr> Working With Webhooks</vt:lpstr>
      <vt:lpstr>Working With Webhooks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Secret Text creation -GitHub</vt:lpstr>
      <vt:lpstr>Webhook Configuration -GitHub</vt:lpstr>
      <vt:lpstr>Webhook Configuration -GitHub</vt:lpstr>
      <vt:lpstr>GitHub Server Configuration –Jenkins Dashboard  </vt:lpstr>
      <vt:lpstr>GitSCM Polling</vt:lpstr>
      <vt:lpstr>PowerPoint Presentation</vt:lpstr>
      <vt:lpstr>Jenkins Pipeline Introduction</vt:lpstr>
      <vt:lpstr>Types of Pipeline</vt:lpstr>
      <vt:lpstr>Declarative vs Scripted Pipeline Script Template</vt:lpstr>
      <vt:lpstr>Pipeline Directives</vt:lpstr>
      <vt:lpstr>Pipeline Directives</vt:lpstr>
      <vt:lpstr>Jenkins Pipeline</vt:lpstr>
      <vt:lpstr>Demo – Jenkins Pipeline CI/CD</vt:lpstr>
      <vt:lpstr>Demo – Jenkins Pipeline CI/CD</vt:lpstr>
      <vt:lpstr>Demo Programs</vt:lpstr>
      <vt:lpstr>Demo Programs</vt:lpstr>
      <vt:lpstr>Integration With Git</vt:lpstr>
      <vt:lpstr>Git Clone, Build and Test a Python Script</vt:lpstr>
      <vt:lpstr>Pipeline View</vt:lpstr>
      <vt:lpstr>PowerPoint Presentation</vt:lpstr>
      <vt:lpstr>PowerPoint Presentation</vt:lpstr>
      <vt:lpstr>PowerPoint Presentation</vt:lpstr>
      <vt:lpstr>PowerPoint Presentation</vt:lpstr>
      <vt:lpstr>SSH Key</vt:lpstr>
      <vt:lpstr>SSH Key</vt:lpstr>
      <vt:lpstr>SSH Key</vt:lpstr>
      <vt:lpstr>PowerPoint Presentation</vt:lpstr>
      <vt:lpstr>PowerPoint Presentation</vt:lpstr>
      <vt:lpstr>PowerPoint Presentation</vt:lpstr>
      <vt:lpstr>Docker Configuration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Thangaraj</dc:creator>
  <cp:lastModifiedBy>Thangaraju</cp:lastModifiedBy>
  <cp:revision>80</cp:revision>
  <dcterms:created xsi:type="dcterms:W3CDTF">2021-12-25T10:19:30Z</dcterms:created>
  <dcterms:modified xsi:type="dcterms:W3CDTF">2023-10-02T09:21:05Z</dcterms:modified>
</cp:coreProperties>
</file>